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Raleway"/>
      <p:regular r:id="rId76"/>
      <p:bold r:id="rId77"/>
      <p:italic r:id="rId78"/>
      <p:boldItalic r:id="rId79"/>
    </p:embeddedFont>
    <p:embeddedFont>
      <p:font typeface="Lato"/>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Lato-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aleway-bold.fntdata"/><Relationship Id="rId32" Type="http://schemas.openxmlformats.org/officeDocument/2006/relationships/slide" Target="slides/slide27.xml"/><Relationship Id="rId76" Type="http://schemas.openxmlformats.org/officeDocument/2006/relationships/font" Target="fonts/Raleway-regular.fntdata"/><Relationship Id="rId35" Type="http://schemas.openxmlformats.org/officeDocument/2006/relationships/slide" Target="slides/slide30.xml"/><Relationship Id="rId79" Type="http://schemas.openxmlformats.org/officeDocument/2006/relationships/font" Target="fonts/Raleway-boldItalic.fntdata"/><Relationship Id="rId34" Type="http://schemas.openxmlformats.org/officeDocument/2006/relationships/slide" Target="slides/slide29.xml"/><Relationship Id="rId78" Type="http://schemas.openxmlformats.org/officeDocument/2006/relationships/font" Target="fonts/Raleway-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15c256a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15c256a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14dce653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14dce653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f2bc4b51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f2bc4b51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f2bc4b51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f2bc4b51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179d8c21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179d8c21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179d8c21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179d8c21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179d8c21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179d8c21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Implicite knowledge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179d8c21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179d8c21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179d8c2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179d8c2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2a71b7d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2a71b7d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14dce653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14dce653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179d8c21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179d8c21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14dce653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14dce653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179d8c2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179d8c2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179d8c21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179d8c21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179d8c21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179d8c21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179d8c21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179d8c21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179d8c21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179d8c21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2a71b7df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2a71b7df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179d8c211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179d8c21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179d8c211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179d8c211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14dce653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14dce653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f2bc4b51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f2bc4b51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3f2bc4b51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f2bc4b51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2a71b7df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2a71b7df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3f2bc4b51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f2bc4b51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3f2bc4b51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f2bc4b51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3f2bc4b51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f2bc4b51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260a9ba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260a9ba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260a9ba1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260a9ba1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26f4374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26f4374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260a9ba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260a9ba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179d8c21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179d8c21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2a71b7df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2a71b7df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2a71b7df7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2a71b7df7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260a9ba1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260a9ba1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260a9ba1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260a9ba1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2a71b7df7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2a71b7df7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179d8c21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179d8c21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179d8c21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179d8c21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f2bc4b51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f2bc4b51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179d8c211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179d8c21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179d8c21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4179d8c21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179d8c21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179d8c21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179d8c21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179d8c21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179d8c21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179d8c21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260a9ba1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260a9ba1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2a71b7df7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2a71b7df7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14dce653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414dce653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2a71b7df7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2a71b7df7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solve this problem systematically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179d8c21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179d8c21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10896dbf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10896dbf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10896db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10896db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179d8c21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179d8c21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14dce653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14dce653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10896dbf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10896dbf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410896dbf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10896dbf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179d8c21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179d8c21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42a71b7df7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42a71b7df7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410896dbf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410896dbf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4179d8c21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4179d8c21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414dce653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414dce653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426a9d47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426a9d47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4179d8c21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4179d8c21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414dce653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414dce653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179d8c21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179d8c21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4260a9ba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4260a9ba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179d8c21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179d8c21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14dce653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14dce653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hyperlink" Target="https://www.microsoft.com/en-us/research/wp-content/uploads/2016/06/Roth-Dan_CS-NLU.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cyc.com/" TargetMode="External"/><Relationship Id="rId4" Type="http://schemas.openxmlformats.org/officeDocument/2006/relationships/hyperlink" Target="http://conceptnet.io/" TargetMode="External"/><Relationship Id="rId5" Type="http://schemas.openxmlformats.org/officeDocument/2006/relationships/hyperlink" Target="https://wiki.dbpedia.org/" TargetMode="External"/><Relationship Id="rId6" Type="http://schemas.openxmlformats.org/officeDocument/2006/relationships/hyperlink" Target="https://www.mpi-inf.mpg.de/yago-naga/yago/" TargetMode="External"/><Relationship Id="rId7" Type="http://schemas.openxmlformats.org/officeDocument/2006/relationships/hyperlink" Target="https://developers.google.com/knowledge-graph/"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hyperlink" Target="http://www.cyc.com/" TargetMode="External"/><Relationship Id="rId5" Type="http://schemas.openxmlformats.org/officeDocument/2006/relationships/hyperlink" Target="https://en.wikipedia.org/wiki/Cyc" TargetMode="External"/><Relationship Id="rId6" Type="http://schemas.openxmlformats.org/officeDocument/2006/relationships/hyperlink" Target="http://www.cyc.com/opencyc/" TargetMode="External"/><Relationship Id="rId7" Type="http://schemas.openxmlformats.org/officeDocument/2006/relationships/hyperlink" Target="http://www.cyc.com/wp-content/uploads/2015/04/kbase.p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hyperlink" Target="http://conceptnet.io/" TargetMode="External"/><Relationship Id="rId5" Type="http://schemas.openxmlformats.org/officeDocument/2006/relationships/hyperlink" Target="http://www.lrec-conf.org/proceedings/lrec2012/pdf/1072_Paper.pdf" TargetMode="External"/><Relationship Id="rId6" Type="http://schemas.openxmlformats.org/officeDocument/2006/relationships/hyperlink" Target="https://arxiv.org/abs/1612.03975" TargetMode="External"/><Relationship Id="rId7" Type="http://schemas.openxmlformats.org/officeDocument/2006/relationships/hyperlink" Target="http://alumni.media.mit.edu/~hugo/publications/papers/BTTJ-ConceptNet.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arxiv.org/abs/1706.03799"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hyperlink" Target="http://maxwellforbes.com/data/research/publications/forbes2017verb/slides.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hyperlink" Target="http://maxwellforbes.com/data/research/publications/forbes2017verb/slides.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hyperlink" Target="http://maxwellforbes.com/data/research/publications/forbes2017verb/slides.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hyperlink" Target="https://www.slideshare.net/aclanthology/yejin-choi-2017-from-naive-physics-to-connotation-modeling-commonsense-in-frame-semantic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hyperlink" Target="https://www.slideshare.net/aclanthology/yejin-choi-2017-from-naive-physics-to-connotation-modeling-commonsense-in-frame-semantic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hyperlink" Target="https://www.slideshare.net/aclanthology/yejin-choi-2017-from-naive-physics-to-connotation-modeling-commonsense-in-frame-semant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hyperlink" Target="https://allenai.org/commonsen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14.png"/><Relationship Id="rId5"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9.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www.slideshare.net/aclanthology/yejin-choi-2017-from-naive-physics-to-connotation-modeling-commonsense-in-frame-semantic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aclweb.org/anthology/D17-1216" TargetMode="Externa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cs.rochester.edu/nlp/rocstories/" TargetMode="External"/><Relationship Id="rId4" Type="http://schemas.openxmlformats.org/officeDocument/2006/relationships/image" Target="../media/image50.png"/><Relationship Id="rId5" Type="http://schemas.openxmlformats.org/officeDocument/2006/relationships/hyperlink" Target="http://cs.rochester.edu/nlp/rocstorie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vimeo.com/238235420" TargetMode="Externa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vimeo.com/238235420" TargetMode="Externa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hyperlink" Target="https://vimeo.com/238235420"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1.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8.png"/><Relationship Id="rId4" Type="http://schemas.openxmlformats.org/officeDocument/2006/relationships/image" Target="../media/image51.png"/><Relationship Id="rId5" Type="http://schemas.openxmlformats.org/officeDocument/2006/relationships/image" Target="../media/image33.png"/><Relationship Id="rId6" Type="http://schemas.openxmlformats.org/officeDocument/2006/relationships/image" Target="../media/image47.png"/><Relationship Id="rId7"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arxiv.org/abs/1808.05326" TargetMode="External"/><Relationship Id="rId4" Type="http://schemas.openxmlformats.org/officeDocument/2006/relationships/hyperlink" Target="http://aclweb.org/anthology/N18-1064" TargetMode="External"/><Relationship Id="rId5" Type="http://schemas.openxmlformats.org/officeDocument/2006/relationships/image" Target="../media/image45.png"/><Relationship Id="rId6"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web.media.mit.edu/~hugo/publications/papers/BTTJ-ConceptNet.pdf" TargetMode="External"/><Relationship Id="rId4" Type="http://schemas.openxmlformats.org/officeDocument/2006/relationships/hyperlink" Target="http://www.aclweb.org/anthology/P17-1025" TargetMode="External"/><Relationship Id="rId5" Type="http://schemas.openxmlformats.org/officeDocument/2006/relationships/hyperlink" Target="http://aclweb.org/anthology/P18-1086" TargetMode="External"/><Relationship Id="rId6" Type="http://schemas.openxmlformats.org/officeDocument/2006/relationships/hyperlink" Target="https://aclanthology.info/papers/P18-1043/p18-1043" TargetMode="External"/><Relationship Id="rId7" Type="http://schemas.openxmlformats.org/officeDocument/2006/relationships/hyperlink" Target="http://aclweb.org/anthology/D17-1216" TargetMode="External"/><Relationship Id="rId8" Type="http://schemas.openxmlformats.org/officeDocument/2006/relationships/hyperlink" Target="https://arxiv.org/abs/1604.0169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hyperlink" Target="https://www.slideshare.net/aclanthology/yejin-choi-2017-from-naive-physics-to-connotation-modeling-commonsense-in-frame-semantic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Commonsense Learning and Reasoning</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Michihiro Yasunaga</a:t>
            </a:r>
            <a:endParaRPr sz="1800"/>
          </a:p>
          <a:p>
            <a:pPr indent="0" lvl="0" marL="0" rtl="0" algn="l">
              <a:spcBef>
                <a:spcPts val="0"/>
              </a:spcBef>
              <a:spcAft>
                <a:spcPts val="0"/>
              </a:spcAft>
              <a:buNone/>
            </a:pPr>
            <a:r>
              <a:rPr lang="en" sz="1800"/>
              <a:t>09-20-2018</a:t>
            </a:r>
            <a:endParaRPr sz="1800"/>
          </a:p>
          <a:p>
            <a:pPr indent="0" lvl="0" marL="0" rtl="0" algn="l">
              <a:spcBef>
                <a:spcPts val="0"/>
              </a:spcBef>
              <a:spcAft>
                <a:spcPts val="0"/>
              </a:spcAft>
              <a:buNone/>
            </a:pPr>
            <a:r>
              <a:t/>
            </a:r>
            <a:endParaRPr sz="1800"/>
          </a:p>
        </p:txBody>
      </p:sp>
      <p:sp>
        <p:nvSpPr>
          <p:cNvPr id="88" name="Google Shape;88;p13"/>
          <p:cNvSpPr txBox="1"/>
          <p:nvPr>
            <p:ph idx="4294967295"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NLP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a:t>
            </a:r>
            <a:endParaRPr/>
          </a:p>
        </p:txBody>
      </p:sp>
      <p:pic>
        <p:nvPicPr>
          <p:cNvPr id="147" name="Google Shape;147;p22"/>
          <p:cNvPicPr preferRelativeResize="0"/>
          <p:nvPr/>
        </p:nvPicPr>
        <p:blipFill>
          <a:blip r:embed="rId3">
            <a:alphaModFix/>
          </a:blip>
          <a:stretch>
            <a:fillRect/>
          </a:stretch>
        </p:blipFill>
        <p:spPr>
          <a:xfrm>
            <a:off x="42475" y="1336675"/>
            <a:ext cx="9059176" cy="3141574"/>
          </a:xfrm>
          <a:prstGeom prst="rect">
            <a:avLst/>
          </a:prstGeom>
          <a:noFill/>
          <a:ln>
            <a:noFill/>
          </a:ln>
        </p:spPr>
      </p:pic>
      <p:sp>
        <p:nvSpPr>
          <p:cNvPr id="148" name="Google Shape;148;p22"/>
          <p:cNvSpPr txBox="1"/>
          <p:nvPr>
            <p:ph idx="1" type="body"/>
          </p:nvPr>
        </p:nvSpPr>
        <p:spPr>
          <a:xfrm>
            <a:off x="3473925" y="4632325"/>
            <a:ext cx="5706000" cy="3258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000" u="sng">
                <a:solidFill>
                  <a:schemeClr val="hlink"/>
                </a:solidFill>
                <a:hlinkClick r:id="rId4"/>
              </a:rPr>
              <a:t>https://www.microsoft.com/en-us/research/wp-content/uploads/2016/06/Roth-Dan_CS-NLU.pdf</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ypes of commonsense</a:t>
            </a:r>
            <a:endParaRPr/>
          </a:p>
        </p:txBody>
      </p:sp>
      <p:sp>
        <p:nvSpPr>
          <p:cNvPr id="154" name="Google Shape;154;p23"/>
          <p:cNvSpPr txBox="1"/>
          <p:nvPr>
            <p:ph idx="1" type="body"/>
          </p:nvPr>
        </p:nvSpPr>
        <p:spPr>
          <a:xfrm>
            <a:off x="6735350" y="4622525"/>
            <a:ext cx="2100600" cy="444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400"/>
              <a:t>From [Melo et al., 2017]</a:t>
            </a:r>
            <a:endParaRPr sz="1400"/>
          </a:p>
          <a:p>
            <a:pPr indent="0" lvl="0" marL="0" rtl="0" algn="l">
              <a:lnSpc>
                <a:spcPct val="114000"/>
              </a:lnSpc>
              <a:spcBef>
                <a:spcPts val="0"/>
              </a:spcBef>
              <a:spcAft>
                <a:spcPts val="0"/>
              </a:spcAft>
              <a:buNone/>
            </a:pPr>
            <a:r>
              <a:t/>
            </a:r>
            <a:endParaRPr sz="1400"/>
          </a:p>
        </p:txBody>
      </p:sp>
      <p:pic>
        <p:nvPicPr>
          <p:cNvPr id="155" name="Google Shape;155;p23"/>
          <p:cNvPicPr preferRelativeResize="0"/>
          <p:nvPr/>
        </p:nvPicPr>
        <p:blipFill>
          <a:blip r:embed="rId3">
            <a:alphaModFix/>
          </a:blip>
          <a:stretch>
            <a:fillRect/>
          </a:stretch>
        </p:blipFill>
        <p:spPr>
          <a:xfrm>
            <a:off x="3989150" y="1239655"/>
            <a:ext cx="4846801" cy="3389147"/>
          </a:xfrm>
          <a:prstGeom prst="rect">
            <a:avLst/>
          </a:prstGeom>
          <a:noFill/>
          <a:ln>
            <a:noFill/>
          </a:ln>
        </p:spPr>
      </p:pic>
      <p:sp>
        <p:nvSpPr>
          <p:cNvPr id="156" name="Google Shape;156;p23"/>
          <p:cNvSpPr txBox="1"/>
          <p:nvPr>
            <p:ph idx="1" type="body"/>
          </p:nvPr>
        </p:nvSpPr>
        <p:spPr>
          <a:xfrm>
            <a:off x="573000" y="1427100"/>
            <a:ext cx="3479100" cy="33027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Traditional tasks:</a:t>
            </a:r>
            <a:endParaRPr sz="1800"/>
          </a:p>
          <a:p>
            <a:pPr indent="-342900" lvl="0" marL="457200" rtl="0" algn="l">
              <a:lnSpc>
                <a:spcPct val="114000"/>
              </a:lnSpc>
              <a:spcBef>
                <a:spcPts val="0"/>
              </a:spcBef>
              <a:spcAft>
                <a:spcPts val="0"/>
              </a:spcAft>
              <a:buSzPts val="1800"/>
              <a:buChar char="●"/>
            </a:pPr>
            <a:r>
              <a:rPr lang="en" sz="1800"/>
              <a:t>Knowledge base</a:t>
            </a:r>
            <a:endParaRPr sz="1800"/>
          </a:p>
          <a:p>
            <a:pPr indent="-342900" lvl="0" marL="457200" rtl="0" algn="l">
              <a:lnSpc>
                <a:spcPct val="114000"/>
              </a:lnSpc>
              <a:spcBef>
                <a:spcPts val="0"/>
              </a:spcBef>
              <a:spcAft>
                <a:spcPts val="0"/>
              </a:spcAft>
              <a:buSzPts val="1800"/>
              <a:buChar char="●"/>
            </a:pPr>
            <a:r>
              <a:rPr lang="en" sz="1800"/>
              <a:t>Taxonomic</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commonsense</a:t>
            </a:r>
            <a:endParaRPr/>
          </a:p>
        </p:txBody>
      </p:sp>
      <p:sp>
        <p:nvSpPr>
          <p:cNvPr id="162" name="Google Shape;162;p24"/>
          <p:cNvSpPr txBox="1"/>
          <p:nvPr>
            <p:ph idx="1" type="body"/>
          </p:nvPr>
        </p:nvSpPr>
        <p:spPr>
          <a:xfrm>
            <a:off x="6735350" y="4622525"/>
            <a:ext cx="2100600" cy="444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400"/>
              <a:t>From [Melo et al., 2017]</a:t>
            </a:r>
            <a:endParaRPr sz="1400"/>
          </a:p>
          <a:p>
            <a:pPr indent="0" lvl="0" marL="0" rtl="0" algn="l">
              <a:lnSpc>
                <a:spcPct val="114000"/>
              </a:lnSpc>
              <a:spcBef>
                <a:spcPts val="0"/>
              </a:spcBef>
              <a:spcAft>
                <a:spcPts val="0"/>
              </a:spcAft>
              <a:buNone/>
            </a:pPr>
            <a:r>
              <a:t/>
            </a:r>
            <a:endParaRPr sz="1400"/>
          </a:p>
        </p:txBody>
      </p:sp>
      <p:pic>
        <p:nvPicPr>
          <p:cNvPr id="163" name="Google Shape;163;p24"/>
          <p:cNvPicPr preferRelativeResize="0"/>
          <p:nvPr/>
        </p:nvPicPr>
        <p:blipFill>
          <a:blip r:embed="rId3">
            <a:alphaModFix/>
          </a:blip>
          <a:stretch>
            <a:fillRect/>
          </a:stretch>
        </p:blipFill>
        <p:spPr>
          <a:xfrm>
            <a:off x="3989150" y="1239655"/>
            <a:ext cx="4846801" cy="3389147"/>
          </a:xfrm>
          <a:prstGeom prst="rect">
            <a:avLst/>
          </a:prstGeom>
          <a:noFill/>
          <a:ln>
            <a:noFill/>
          </a:ln>
        </p:spPr>
      </p:pic>
      <p:sp>
        <p:nvSpPr>
          <p:cNvPr id="164" name="Google Shape;164;p24"/>
          <p:cNvSpPr txBox="1"/>
          <p:nvPr>
            <p:ph idx="1" type="body"/>
          </p:nvPr>
        </p:nvSpPr>
        <p:spPr>
          <a:xfrm>
            <a:off x="573000" y="1427100"/>
            <a:ext cx="3479100" cy="33027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Harder to learn automatically</a:t>
            </a:r>
            <a:endParaRPr sz="1800"/>
          </a:p>
          <a:p>
            <a:pPr indent="-342900" lvl="0" marL="457200" rtl="0" algn="l">
              <a:lnSpc>
                <a:spcPct val="114000"/>
              </a:lnSpc>
              <a:spcBef>
                <a:spcPts val="0"/>
              </a:spcBef>
              <a:spcAft>
                <a:spcPts val="0"/>
              </a:spcAft>
              <a:buSzPts val="1800"/>
              <a:buChar char="●"/>
            </a:pPr>
            <a:r>
              <a:rPr lang="en" sz="1800"/>
              <a:t>Physical commonsense</a:t>
            </a:r>
            <a:endParaRPr sz="1800"/>
          </a:p>
          <a:p>
            <a:pPr indent="-330200" lvl="1" marL="914400" rtl="0" algn="l">
              <a:lnSpc>
                <a:spcPct val="114000"/>
              </a:lnSpc>
              <a:spcBef>
                <a:spcPts val="0"/>
              </a:spcBef>
              <a:spcAft>
                <a:spcPts val="0"/>
              </a:spcAft>
              <a:buSzPts val="1600"/>
              <a:buChar char="○"/>
            </a:pPr>
            <a:r>
              <a:rPr lang="en" sz="1600"/>
              <a:t>Properties, spatial, actions </a:t>
            </a:r>
            <a:endParaRPr sz="1600"/>
          </a:p>
          <a:p>
            <a:pPr indent="-342900" lvl="0" marL="457200" rtl="0" algn="l">
              <a:lnSpc>
                <a:spcPct val="114000"/>
              </a:lnSpc>
              <a:spcBef>
                <a:spcPts val="0"/>
              </a:spcBef>
              <a:spcAft>
                <a:spcPts val="0"/>
              </a:spcAft>
              <a:buSzPts val="1800"/>
              <a:buChar char="●"/>
            </a:pPr>
            <a:r>
              <a:rPr lang="en" sz="1800"/>
              <a:t>Social commonsense</a:t>
            </a:r>
            <a:endParaRPr sz="1800"/>
          </a:p>
          <a:p>
            <a:pPr indent="-330200" lvl="1" marL="914400" rtl="0" algn="l">
              <a:lnSpc>
                <a:spcPct val="114000"/>
              </a:lnSpc>
              <a:spcBef>
                <a:spcPts val="0"/>
              </a:spcBef>
              <a:spcAft>
                <a:spcPts val="0"/>
              </a:spcAft>
              <a:buSzPts val="1600"/>
              <a:buChar char="○"/>
            </a:pPr>
            <a:r>
              <a:rPr lang="en" sz="1600"/>
              <a:t>Minds, emotions, behaviors</a:t>
            </a:r>
            <a:endParaRPr sz="1600"/>
          </a:p>
          <a:p>
            <a:pPr indent="-342900" lvl="0" marL="457200" rtl="0" algn="l">
              <a:lnSpc>
                <a:spcPct val="114000"/>
              </a:lnSpc>
              <a:spcBef>
                <a:spcPts val="0"/>
              </a:spcBef>
              <a:spcAft>
                <a:spcPts val="0"/>
              </a:spcAft>
              <a:buSzPts val="1800"/>
              <a:buChar char="●"/>
            </a:pPr>
            <a:r>
              <a:rPr lang="en" sz="1800"/>
              <a:t>Story understanding</a:t>
            </a:r>
            <a:endParaRPr sz="1800"/>
          </a:p>
          <a:p>
            <a:pPr indent="-330200" lvl="1" marL="914400" rtl="0" algn="l">
              <a:lnSpc>
                <a:spcPct val="114000"/>
              </a:lnSpc>
              <a:spcBef>
                <a:spcPts val="0"/>
              </a:spcBef>
              <a:spcAft>
                <a:spcPts val="0"/>
              </a:spcAft>
              <a:buSzPts val="1600"/>
              <a:buChar char="○"/>
            </a:pPr>
            <a:r>
              <a:rPr lang="en" sz="1600"/>
              <a:t>Narrative commonsense</a:t>
            </a:r>
            <a:endParaRPr sz="1600"/>
          </a:p>
          <a:p>
            <a:pPr indent="-330200" lvl="1" marL="914400" rtl="0" algn="l">
              <a:lnSpc>
                <a:spcPct val="114000"/>
              </a:lnSpc>
              <a:spcBef>
                <a:spcPts val="0"/>
              </a:spcBef>
              <a:spcAft>
                <a:spcPts val="0"/>
              </a:spcAft>
              <a:buSzPts val="1600"/>
              <a:buChar char="○"/>
            </a:pPr>
            <a:r>
              <a:rPr lang="en" sz="1600"/>
              <a:t>Apply commonsense for inference/reasoning</a:t>
            </a:r>
            <a:endParaRPr sz="1600"/>
          </a:p>
        </p:txBody>
      </p:sp>
      <p:sp>
        <p:nvSpPr>
          <p:cNvPr id="165" name="Google Shape;165;p24"/>
          <p:cNvSpPr/>
          <p:nvPr/>
        </p:nvSpPr>
        <p:spPr>
          <a:xfrm>
            <a:off x="5662825" y="1729675"/>
            <a:ext cx="1868260" cy="1085822"/>
          </a:xfrm>
          <a:custGeom>
            <a:rect b="b" l="l" r="r" t="t"/>
            <a:pathLst>
              <a:path extrusionOk="0" h="31364" w="73337">
                <a:moveTo>
                  <a:pt x="0" y="0"/>
                </a:moveTo>
                <a:cubicBezTo>
                  <a:pt x="0" y="7291"/>
                  <a:pt x="805" y="16332"/>
                  <a:pt x="6498" y="20887"/>
                </a:cubicBezTo>
                <a:cubicBezTo>
                  <a:pt x="18724" y="30669"/>
                  <a:pt x="36913" y="32575"/>
                  <a:pt x="52450" y="30634"/>
                </a:cubicBezTo>
                <a:cubicBezTo>
                  <a:pt x="64587" y="29118"/>
                  <a:pt x="73337" y="12696"/>
                  <a:pt x="73337" y="464"/>
                </a:cubicBezTo>
              </a:path>
            </a:pathLst>
          </a:custGeom>
          <a:noFill/>
          <a:ln cap="flat" cmpd="sng" w="28575">
            <a:solidFill>
              <a:srgbClr val="A61C00"/>
            </a:solidFill>
            <a:prstDash val="solid"/>
            <a:round/>
            <a:headEnd len="med" w="med" type="none"/>
            <a:tailEnd len="med" w="med" type="none"/>
          </a:ln>
        </p:spPr>
      </p:sp>
      <p:sp>
        <p:nvSpPr>
          <p:cNvPr id="166" name="Google Shape;166;p24"/>
          <p:cNvSpPr/>
          <p:nvPr/>
        </p:nvSpPr>
        <p:spPr>
          <a:xfrm>
            <a:off x="5024600" y="2379500"/>
            <a:ext cx="3063470" cy="1775438"/>
          </a:xfrm>
          <a:custGeom>
            <a:rect b="b" l="l" r="r" t="t"/>
            <a:pathLst>
              <a:path extrusionOk="0" h="31364" w="73337">
                <a:moveTo>
                  <a:pt x="0" y="0"/>
                </a:moveTo>
                <a:cubicBezTo>
                  <a:pt x="0" y="7291"/>
                  <a:pt x="805" y="16332"/>
                  <a:pt x="6498" y="20887"/>
                </a:cubicBezTo>
                <a:cubicBezTo>
                  <a:pt x="18724" y="30669"/>
                  <a:pt x="36913" y="32575"/>
                  <a:pt x="52450" y="30634"/>
                </a:cubicBezTo>
                <a:cubicBezTo>
                  <a:pt x="64587" y="29118"/>
                  <a:pt x="73337" y="12696"/>
                  <a:pt x="73337" y="464"/>
                </a:cubicBezTo>
              </a:path>
            </a:pathLst>
          </a:custGeom>
          <a:noFill/>
          <a:ln cap="flat" cmpd="sng" w="28575">
            <a:solidFill>
              <a:srgbClr val="A61C00"/>
            </a:solidFill>
            <a:prstDash val="solid"/>
            <a:round/>
            <a:headEnd len="med" w="med" type="none"/>
            <a:tailEnd len="med" w="med" type="none"/>
          </a:ln>
        </p:spPr>
      </p:sp>
      <p:cxnSp>
        <p:nvCxnSpPr>
          <p:cNvPr id="167" name="Google Shape;167;p24"/>
          <p:cNvCxnSpPr/>
          <p:nvPr/>
        </p:nvCxnSpPr>
        <p:spPr>
          <a:xfrm flipH="1">
            <a:off x="5593150" y="2683950"/>
            <a:ext cx="441000" cy="867600"/>
          </a:xfrm>
          <a:prstGeom prst="straightConnector1">
            <a:avLst/>
          </a:prstGeom>
          <a:noFill/>
          <a:ln cap="flat" cmpd="sng" w="28575">
            <a:solidFill>
              <a:srgbClr val="A61C00"/>
            </a:solidFill>
            <a:prstDash val="solid"/>
            <a:round/>
            <a:headEnd len="med" w="med" type="none"/>
            <a:tailEnd len="med" w="med" type="triangle"/>
          </a:ln>
        </p:spPr>
      </p:cxnSp>
      <p:cxnSp>
        <p:nvCxnSpPr>
          <p:cNvPr id="168" name="Google Shape;168;p24"/>
          <p:cNvCxnSpPr/>
          <p:nvPr/>
        </p:nvCxnSpPr>
        <p:spPr>
          <a:xfrm>
            <a:off x="7207725" y="2707500"/>
            <a:ext cx="555600" cy="741900"/>
          </a:xfrm>
          <a:prstGeom prst="straightConnector1">
            <a:avLst/>
          </a:prstGeom>
          <a:noFill/>
          <a:ln cap="flat" cmpd="sng" w="28575">
            <a:solidFill>
              <a:srgbClr val="A61C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174" name="Google Shape;174;p25"/>
          <p:cNvSpPr txBox="1"/>
          <p:nvPr>
            <p:ph idx="1" type="body"/>
          </p:nvPr>
        </p:nvSpPr>
        <p:spPr>
          <a:xfrm>
            <a:off x="573000" y="1427100"/>
            <a:ext cx="7782000" cy="36396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There are many different types of commonsense. Here are a few examples:</a:t>
            </a:r>
            <a:endParaRPr sz="1800"/>
          </a:p>
          <a:p>
            <a:pPr indent="-342900" lvl="0" marL="457200" rtl="0" algn="l">
              <a:lnSpc>
                <a:spcPct val="114000"/>
              </a:lnSpc>
              <a:spcBef>
                <a:spcPts val="0"/>
              </a:spcBef>
              <a:spcAft>
                <a:spcPts val="0"/>
              </a:spcAft>
              <a:buSzPts val="1800"/>
              <a:buChar char="●"/>
            </a:pPr>
            <a:r>
              <a:rPr lang="en" sz="1800"/>
              <a:t>Physical commonsense </a:t>
            </a:r>
            <a:r>
              <a:rPr lang="en" sz="1600"/>
              <a:t>(properties, spatial)</a:t>
            </a:r>
            <a:endParaRPr sz="1600"/>
          </a:p>
          <a:p>
            <a:pPr indent="-330200" lvl="1" marL="914400" rtl="0" algn="l">
              <a:lnSpc>
                <a:spcPct val="114000"/>
              </a:lnSpc>
              <a:spcBef>
                <a:spcPts val="0"/>
              </a:spcBef>
              <a:spcAft>
                <a:spcPts val="0"/>
              </a:spcAft>
              <a:buSzPts val="1600"/>
              <a:buChar char="○"/>
            </a:pPr>
            <a:r>
              <a:rPr lang="en" sz="1600"/>
              <a:t>E.g.  “The trophy doesn’t fit in the suitcase because </a:t>
            </a:r>
            <a:r>
              <a:rPr b="1" lang="en" sz="1600">
                <a:solidFill>
                  <a:srgbClr val="85200C"/>
                </a:solidFill>
              </a:rPr>
              <a:t>it</a:t>
            </a:r>
            <a:r>
              <a:rPr lang="en" sz="1600"/>
              <a:t> is too big”</a:t>
            </a:r>
            <a:endParaRPr sz="1600"/>
          </a:p>
          <a:p>
            <a:pPr indent="-342900" lvl="0" marL="457200" rtl="0" algn="l">
              <a:lnSpc>
                <a:spcPct val="114000"/>
              </a:lnSpc>
              <a:spcBef>
                <a:spcPts val="0"/>
              </a:spcBef>
              <a:spcAft>
                <a:spcPts val="0"/>
              </a:spcAft>
              <a:buSzPts val="1800"/>
              <a:buChar char="●"/>
            </a:pPr>
            <a:r>
              <a:rPr lang="en" sz="1800"/>
              <a:t>Social commonsense </a:t>
            </a:r>
            <a:r>
              <a:rPr lang="en" sz="1600"/>
              <a:t>(minds, emotions, behaviors)</a:t>
            </a:r>
            <a:endParaRPr sz="1600"/>
          </a:p>
          <a:p>
            <a:pPr indent="-330200" lvl="1" marL="914400" rtl="0" algn="l">
              <a:lnSpc>
                <a:spcPct val="114000"/>
              </a:lnSpc>
              <a:spcBef>
                <a:spcPts val="0"/>
              </a:spcBef>
              <a:spcAft>
                <a:spcPts val="0"/>
              </a:spcAft>
              <a:buSzPts val="1600"/>
              <a:buChar char="○"/>
            </a:pPr>
            <a:r>
              <a:rPr lang="en" sz="1600"/>
              <a:t>E.g.  “Person X reads Person Y's diary”</a:t>
            </a:r>
            <a:endParaRPr sz="1600"/>
          </a:p>
          <a:p>
            <a:pPr indent="-330200" lvl="2" marL="1371600" rtl="0" algn="l">
              <a:lnSpc>
                <a:spcPct val="114000"/>
              </a:lnSpc>
              <a:spcBef>
                <a:spcPts val="0"/>
              </a:spcBef>
              <a:spcAft>
                <a:spcPts val="0"/>
              </a:spcAft>
              <a:buSzPts val="1600"/>
              <a:buChar char="■"/>
            </a:pPr>
            <a:r>
              <a:rPr lang="en" sz="1600"/>
              <a:t>X’s intent: curious </a:t>
            </a:r>
            <a:endParaRPr sz="1600"/>
          </a:p>
          <a:p>
            <a:pPr indent="-330200" lvl="2" marL="1371600" rtl="0" algn="l">
              <a:lnSpc>
                <a:spcPct val="114000"/>
              </a:lnSpc>
              <a:spcBef>
                <a:spcPts val="0"/>
              </a:spcBef>
              <a:spcAft>
                <a:spcPts val="0"/>
              </a:spcAft>
              <a:buSzPts val="1600"/>
              <a:buChar char="■"/>
            </a:pPr>
            <a:r>
              <a:rPr lang="en" sz="1600"/>
              <a:t>X’s reaction: feel guilty.  Y’s reaction: feel betrayed</a:t>
            </a:r>
            <a:endParaRPr sz="1600"/>
          </a:p>
          <a:p>
            <a:pPr indent="-342900" lvl="0" marL="457200" rtl="0" algn="l">
              <a:lnSpc>
                <a:spcPct val="114000"/>
              </a:lnSpc>
              <a:spcBef>
                <a:spcPts val="0"/>
              </a:spcBef>
              <a:spcAft>
                <a:spcPts val="0"/>
              </a:spcAft>
              <a:buSzPts val="1800"/>
              <a:buChar char="●"/>
            </a:pPr>
            <a:r>
              <a:rPr lang="en" sz="1800"/>
              <a:t>Narrative understanding </a:t>
            </a:r>
            <a:endParaRPr sz="1600"/>
          </a:p>
          <a:p>
            <a:pPr indent="-330200" lvl="1" marL="914400" rtl="0" algn="l">
              <a:lnSpc>
                <a:spcPct val="114000"/>
              </a:lnSpc>
              <a:spcBef>
                <a:spcPts val="0"/>
              </a:spcBef>
              <a:spcAft>
                <a:spcPts val="0"/>
              </a:spcAft>
              <a:buSzPts val="1600"/>
              <a:buChar char="○"/>
            </a:pPr>
            <a:r>
              <a:rPr lang="en" sz="1600"/>
              <a:t>E.g. “Mary went to a restaurant” ⇒ we expect “she ordered foods”, or “she slept”?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Commonsense knowledge </a:t>
            </a:r>
            <a:r>
              <a:rPr lang="en"/>
              <a:t>base</a:t>
            </a:r>
            <a:r>
              <a:rPr lang="en"/>
              <a:t>s</a:t>
            </a:r>
            <a:endParaRPr/>
          </a:p>
        </p:txBody>
      </p:sp>
      <p:sp>
        <p:nvSpPr>
          <p:cNvPr id="180" name="Google Shape;180;p26"/>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lang="en" sz="1800" u="sng">
                <a:solidFill>
                  <a:schemeClr val="hlink"/>
                </a:solidFill>
                <a:hlinkClick r:id="rId3"/>
              </a:rPr>
              <a:t>Cyc Project</a:t>
            </a:r>
            <a:r>
              <a:rPr lang="en" sz="1800"/>
              <a:t> (1995-)</a:t>
            </a:r>
            <a:endParaRPr sz="1800"/>
          </a:p>
          <a:p>
            <a:pPr indent="-342900" lvl="0" marL="457200" rtl="0" algn="l">
              <a:lnSpc>
                <a:spcPct val="114000"/>
              </a:lnSpc>
              <a:spcBef>
                <a:spcPts val="0"/>
              </a:spcBef>
              <a:spcAft>
                <a:spcPts val="0"/>
              </a:spcAft>
              <a:buSzPts val="1800"/>
              <a:buChar char="●"/>
            </a:pPr>
            <a:r>
              <a:rPr lang="en" sz="1800" u="sng">
                <a:solidFill>
                  <a:schemeClr val="hlink"/>
                </a:solidFill>
                <a:hlinkClick r:id="rId4"/>
              </a:rPr>
              <a:t>ConceptNet</a:t>
            </a:r>
            <a:r>
              <a:rPr lang="en" sz="1800"/>
              <a:t> (2004-)</a:t>
            </a:r>
            <a:endParaRPr sz="1800"/>
          </a:p>
          <a:p>
            <a:pPr indent="-342900" lvl="0" marL="457200" rtl="0" algn="l">
              <a:lnSpc>
                <a:spcPct val="114000"/>
              </a:lnSpc>
              <a:spcBef>
                <a:spcPts val="0"/>
              </a:spcBef>
              <a:spcAft>
                <a:spcPts val="0"/>
              </a:spcAft>
              <a:buSzPts val="1800"/>
              <a:buChar char="●"/>
            </a:pPr>
            <a:r>
              <a:rPr lang="en" sz="1800" u="sng">
                <a:solidFill>
                  <a:schemeClr val="hlink"/>
                </a:solidFill>
                <a:hlinkClick r:id="rId5"/>
              </a:rPr>
              <a:t>DBpedia</a:t>
            </a:r>
            <a:r>
              <a:rPr lang="en" sz="1800"/>
              <a:t> (2007-)</a:t>
            </a:r>
            <a:endParaRPr sz="1800"/>
          </a:p>
          <a:p>
            <a:pPr indent="-342900" lvl="0" marL="457200" rtl="0" algn="l">
              <a:lnSpc>
                <a:spcPct val="114000"/>
              </a:lnSpc>
              <a:spcBef>
                <a:spcPts val="0"/>
              </a:spcBef>
              <a:spcAft>
                <a:spcPts val="0"/>
              </a:spcAft>
              <a:buSzPts val="1800"/>
              <a:buChar char="●"/>
            </a:pPr>
            <a:r>
              <a:rPr lang="en" sz="1800" u="sng">
                <a:solidFill>
                  <a:schemeClr val="hlink"/>
                </a:solidFill>
                <a:hlinkClick r:id="rId6"/>
              </a:rPr>
              <a:t>YAGO</a:t>
            </a:r>
            <a:r>
              <a:rPr lang="en" sz="1800"/>
              <a:t>  (2008-)</a:t>
            </a:r>
            <a:endParaRPr sz="1800"/>
          </a:p>
          <a:p>
            <a:pPr indent="-342900" lvl="0" marL="457200" rtl="0" algn="l">
              <a:lnSpc>
                <a:spcPct val="114000"/>
              </a:lnSpc>
              <a:spcBef>
                <a:spcPts val="0"/>
              </a:spcBef>
              <a:spcAft>
                <a:spcPts val="0"/>
              </a:spcAft>
              <a:buSzPts val="1800"/>
              <a:buChar char="●"/>
            </a:pPr>
            <a:r>
              <a:rPr lang="en" sz="1800" u="sng">
                <a:solidFill>
                  <a:schemeClr val="hlink"/>
                </a:solidFill>
                <a:hlinkClick r:id="rId7"/>
              </a:rPr>
              <a:t>Google knowledge graph</a:t>
            </a:r>
            <a:r>
              <a:rPr lang="en" sz="1800"/>
              <a:t> (previously, Freebase)</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rPr lang="en" sz="1800"/>
              <a:t>Some attempted to collect not only encyclopedic knowledge but also implicit one in everyday life</a:t>
            </a:r>
            <a:endParaRPr sz="1800"/>
          </a:p>
          <a:p>
            <a:pPr indent="0" lvl="0" marL="0" rtl="0" algn="l">
              <a:lnSpc>
                <a:spcPct val="114000"/>
              </a:lnSpc>
              <a:spcBef>
                <a:spcPts val="0"/>
              </a:spcBef>
              <a:spcAft>
                <a:spcPts val="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27"/>
          <p:cNvPicPr preferRelativeResize="0"/>
          <p:nvPr/>
        </p:nvPicPr>
        <p:blipFill>
          <a:blip r:embed="rId3">
            <a:alphaModFix/>
          </a:blip>
          <a:stretch>
            <a:fillRect/>
          </a:stretch>
        </p:blipFill>
        <p:spPr>
          <a:xfrm>
            <a:off x="3472900" y="1224050"/>
            <a:ext cx="5534049" cy="3553800"/>
          </a:xfrm>
          <a:prstGeom prst="rect">
            <a:avLst/>
          </a:prstGeom>
          <a:noFill/>
          <a:ln>
            <a:noFill/>
          </a:ln>
        </p:spPr>
      </p:pic>
      <p:sp>
        <p:nvSpPr>
          <p:cNvPr id="186" name="Google Shape;186;p27"/>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Cyc &amp; OpenCyc</a:t>
            </a:r>
            <a:r>
              <a:rPr lang="en"/>
              <a:t> project</a:t>
            </a:r>
            <a:r>
              <a:rPr lang="en"/>
              <a:t> </a:t>
            </a:r>
            <a:r>
              <a:rPr b="0" lang="en" sz="1400">
                <a:solidFill>
                  <a:schemeClr val="accent1"/>
                </a:solidFill>
                <a:latin typeface="Lato"/>
                <a:ea typeface="Lato"/>
                <a:cs typeface="Lato"/>
                <a:sym typeface="Lato"/>
              </a:rPr>
              <a:t>  [Lenat 1995]</a:t>
            </a:r>
            <a:endParaRPr b="0" sz="14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
        <p:nvSpPr>
          <p:cNvPr id="187" name="Google Shape;187;p27"/>
          <p:cNvSpPr txBox="1"/>
          <p:nvPr>
            <p:ph idx="1" type="body"/>
          </p:nvPr>
        </p:nvSpPr>
        <p:spPr>
          <a:xfrm>
            <a:off x="653250" y="1393075"/>
            <a:ext cx="3675600" cy="35538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“W</a:t>
            </a:r>
            <a:r>
              <a:rPr lang="en" sz="1600"/>
              <a:t>orld's longest-lived artificial intelligence project, attempting to assemble a comprehensive </a:t>
            </a:r>
            <a:r>
              <a:rPr lang="en" sz="1600" u="sng"/>
              <a:t>ontology and knowledge base</a:t>
            </a:r>
            <a:r>
              <a:rPr lang="en" sz="1600"/>
              <a:t> that spans the basic concepts and "rules of thumb" about how the world works</a:t>
            </a:r>
            <a:r>
              <a:rPr lang="en" sz="1600"/>
              <a:t>”</a:t>
            </a:r>
            <a:r>
              <a:rPr lang="en" sz="1600"/>
              <a:t> </a:t>
            </a:r>
            <a:endParaRPr sz="1600"/>
          </a:p>
          <a:p>
            <a:pPr indent="0" lvl="0" marL="0" rtl="0" algn="l">
              <a:lnSpc>
                <a:spcPct val="114000"/>
              </a:lnSpc>
              <a:spcBef>
                <a:spcPts val="0"/>
              </a:spcBef>
              <a:spcAft>
                <a:spcPts val="0"/>
              </a:spcAft>
              <a:buNone/>
            </a:pPr>
            <a:r>
              <a:t/>
            </a:r>
            <a:endParaRPr sz="1000"/>
          </a:p>
          <a:p>
            <a:pPr indent="0" lvl="0" marL="0" rtl="0" algn="l">
              <a:lnSpc>
                <a:spcPct val="114000"/>
              </a:lnSpc>
              <a:spcBef>
                <a:spcPts val="0"/>
              </a:spcBef>
              <a:spcAft>
                <a:spcPts val="0"/>
              </a:spcAft>
              <a:buNone/>
            </a:pPr>
            <a:r>
              <a:rPr lang="en" sz="1600"/>
              <a:t>Web: </a:t>
            </a:r>
            <a:r>
              <a:rPr lang="en" sz="1600" u="sng">
                <a:solidFill>
                  <a:schemeClr val="hlink"/>
                </a:solidFill>
                <a:hlinkClick r:id="rId4"/>
              </a:rPr>
              <a:t>www.cyc.com/</a:t>
            </a:r>
            <a:endParaRPr sz="1600"/>
          </a:p>
          <a:p>
            <a:pPr indent="0" lvl="0" marL="0" rtl="0" algn="l">
              <a:lnSpc>
                <a:spcPct val="114000"/>
              </a:lnSpc>
              <a:spcBef>
                <a:spcPts val="0"/>
              </a:spcBef>
              <a:spcAft>
                <a:spcPts val="0"/>
              </a:spcAft>
              <a:buNone/>
            </a:pPr>
            <a:r>
              <a:rPr lang="en" sz="1600"/>
              <a:t>Wiki: </a:t>
            </a:r>
            <a:r>
              <a:rPr lang="en" sz="1600" u="sng">
                <a:solidFill>
                  <a:schemeClr val="hlink"/>
                </a:solidFill>
                <a:hlinkClick r:id="rId5"/>
              </a:rPr>
              <a:t>en.wikipedia.org/wiki/Cyc</a:t>
            </a:r>
            <a:r>
              <a:rPr lang="en" sz="1600"/>
              <a:t> </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800" u="sng">
                <a:solidFill>
                  <a:schemeClr val="hlink"/>
                </a:solidFill>
                <a:hlinkClick r:id="rId6"/>
              </a:rPr>
              <a:t>OpenCyc</a:t>
            </a:r>
            <a:r>
              <a:rPr lang="en" sz="1600"/>
              <a:t> is an open source </a:t>
            </a:r>
            <a:endParaRPr sz="1600"/>
          </a:p>
          <a:p>
            <a:pPr indent="0" lvl="0" marL="0" rtl="0" algn="l">
              <a:lnSpc>
                <a:spcPct val="114000"/>
              </a:lnSpc>
              <a:spcBef>
                <a:spcPts val="0"/>
              </a:spcBef>
              <a:spcAft>
                <a:spcPts val="0"/>
              </a:spcAft>
              <a:buNone/>
            </a:pPr>
            <a:r>
              <a:rPr lang="en" sz="1600"/>
              <a:t>version of Cyc</a:t>
            </a:r>
            <a:endParaRPr sz="1600"/>
          </a:p>
        </p:txBody>
      </p:sp>
      <p:sp>
        <p:nvSpPr>
          <p:cNvPr id="188" name="Google Shape;188;p27"/>
          <p:cNvSpPr txBox="1"/>
          <p:nvPr/>
        </p:nvSpPr>
        <p:spPr>
          <a:xfrm>
            <a:off x="4184300" y="4725375"/>
            <a:ext cx="4689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Lato"/>
                <a:ea typeface="Lato"/>
                <a:cs typeface="Lato"/>
                <a:sym typeface="Lato"/>
                <a:hlinkClick r:id="rId7"/>
              </a:rPr>
              <a:t>http://www.cyc.com/wp-content/uploads/2015/04/kbase.png</a:t>
            </a:r>
            <a:endParaRPr sz="12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28"/>
          <p:cNvPicPr preferRelativeResize="0"/>
          <p:nvPr/>
        </p:nvPicPr>
        <p:blipFill>
          <a:blip r:embed="rId3">
            <a:alphaModFix/>
          </a:blip>
          <a:stretch>
            <a:fillRect/>
          </a:stretch>
        </p:blipFill>
        <p:spPr>
          <a:xfrm>
            <a:off x="3597300" y="1047375"/>
            <a:ext cx="5394299" cy="3629650"/>
          </a:xfrm>
          <a:prstGeom prst="rect">
            <a:avLst/>
          </a:prstGeom>
          <a:noFill/>
          <a:ln>
            <a:noFill/>
          </a:ln>
        </p:spPr>
      </p:pic>
      <p:sp>
        <p:nvSpPr>
          <p:cNvPr id="194" name="Google Shape;194;p28"/>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ConceptNet</a:t>
            </a:r>
            <a:r>
              <a:rPr lang="en"/>
              <a:t> </a:t>
            </a:r>
            <a:r>
              <a:rPr b="0" lang="en" sz="1400">
                <a:solidFill>
                  <a:schemeClr val="accent1"/>
                </a:solidFill>
                <a:latin typeface="Lato"/>
                <a:ea typeface="Lato"/>
                <a:cs typeface="Lato"/>
                <a:sym typeface="Lato"/>
              </a:rPr>
              <a:t>  </a:t>
            </a:r>
            <a:r>
              <a:rPr b="0" lang="en" sz="1400">
                <a:solidFill>
                  <a:schemeClr val="accent1"/>
                </a:solidFill>
                <a:latin typeface="Lato"/>
                <a:ea typeface="Lato"/>
                <a:cs typeface="Lato"/>
                <a:sym typeface="Lato"/>
              </a:rPr>
              <a:t> [Liu et al., 2004]</a:t>
            </a:r>
            <a:endParaRPr b="0" sz="14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
        <p:nvSpPr>
          <p:cNvPr id="195" name="Google Shape;195;p28"/>
          <p:cNvSpPr txBox="1"/>
          <p:nvPr>
            <p:ph idx="1" type="body"/>
          </p:nvPr>
        </p:nvSpPr>
        <p:spPr>
          <a:xfrm>
            <a:off x="653250" y="1393075"/>
            <a:ext cx="33153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Knowledge graph. Crowd-sourced.</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600"/>
              <a:t>Over 1.6 million assertions of commonsense knowledge about</a:t>
            </a:r>
            <a:endParaRPr sz="1600"/>
          </a:p>
          <a:p>
            <a:pPr indent="0" lvl="0" marL="0" rtl="0" algn="l">
              <a:lnSpc>
                <a:spcPct val="114000"/>
              </a:lnSpc>
              <a:spcBef>
                <a:spcPts val="0"/>
              </a:spcBef>
              <a:spcAft>
                <a:spcPts val="0"/>
              </a:spcAft>
              <a:buNone/>
            </a:pPr>
            <a:r>
              <a:rPr lang="en" sz="1600"/>
              <a:t>“</a:t>
            </a:r>
            <a:r>
              <a:rPr lang="en" sz="1600" u="sng"/>
              <a:t>spatial, physical, social, temporal, and psychological</a:t>
            </a:r>
            <a:r>
              <a:rPr lang="en" sz="1600"/>
              <a:t> aspects of everyday life.”</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600"/>
              <a:t>Freely available at</a:t>
            </a:r>
            <a:r>
              <a:rPr lang="en" sz="1600"/>
              <a:t> </a:t>
            </a:r>
            <a:r>
              <a:rPr lang="en" sz="1600" u="sng">
                <a:solidFill>
                  <a:schemeClr val="hlink"/>
                </a:solidFill>
                <a:hlinkClick r:id="rId4"/>
              </a:rPr>
              <a:t>conceptnet.io</a:t>
            </a:r>
            <a:endParaRPr sz="1600"/>
          </a:p>
          <a:p>
            <a:pPr indent="0" lvl="0" marL="0" rtl="0" algn="l">
              <a:lnSpc>
                <a:spcPct val="114000"/>
              </a:lnSpc>
              <a:spcBef>
                <a:spcPts val="0"/>
              </a:spcBef>
              <a:spcAft>
                <a:spcPts val="0"/>
              </a:spcAft>
              <a:buNone/>
            </a:pPr>
            <a:r>
              <a:rPr lang="en" sz="1600"/>
              <a:t>Keeps expanding</a:t>
            </a:r>
            <a:r>
              <a:rPr lang="en" sz="1600"/>
              <a:t>:</a:t>
            </a:r>
            <a:endParaRPr sz="1600"/>
          </a:p>
          <a:p>
            <a:pPr indent="-330200" lvl="0" marL="457200" rtl="0" algn="l">
              <a:lnSpc>
                <a:spcPct val="114000"/>
              </a:lnSpc>
              <a:spcBef>
                <a:spcPts val="0"/>
              </a:spcBef>
              <a:spcAft>
                <a:spcPts val="0"/>
              </a:spcAft>
              <a:buSzPts val="1600"/>
              <a:buChar char="-"/>
            </a:pPr>
            <a:r>
              <a:rPr lang="en" sz="1600" u="sng">
                <a:solidFill>
                  <a:schemeClr val="hlink"/>
                </a:solidFill>
                <a:hlinkClick r:id="rId5"/>
              </a:rPr>
              <a:t>ConceptNet 5</a:t>
            </a:r>
            <a:r>
              <a:rPr lang="en" sz="1600"/>
              <a:t>: 2012</a:t>
            </a:r>
            <a:endParaRPr sz="1600"/>
          </a:p>
          <a:p>
            <a:pPr indent="-330200" lvl="0" marL="457200" rtl="0" algn="l">
              <a:lnSpc>
                <a:spcPct val="114000"/>
              </a:lnSpc>
              <a:spcBef>
                <a:spcPts val="0"/>
              </a:spcBef>
              <a:spcAft>
                <a:spcPts val="0"/>
              </a:spcAft>
              <a:buSzPts val="1600"/>
              <a:buChar char="-"/>
            </a:pPr>
            <a:r>
              <a:rPr lang="en" sz="1600" u="sng">
                <a:solidFill>
                  <a:schemeClr val="hlink"/>
                </a:solidFill>
                <a:hlinkClick r:id="rId6"/>
              </a:rPr>
              <a:t>ConceptNet 5.5</a:t>
            </a:r>
            <a:r>
              <a:rPr lang="en" sz="1600"/>
              <a:t>: 2016</a:t>
            </a:r>
            <a:endParaRPr sz="1600"/>
          </a:p>
        </p:txBody>
      </p:sp>
      <p:sp>
        <p:nvSpPr>
          <p:cNvPr id="196" name="Google Shape;196;p28"/>
          <p:cNvSpPr txBox="1"/>
          <p:nvPr/>
        </p:nvSpPr>
        <p:spPr>
          <a:xfrm>
            <a:off x="3597200" y="4729675"/>
            <a:ext cx="53943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Lato"/>
                <a:ea typeface="Lato"/>
                <a:cs typeface="Lato"/>
                <a:sym typeface="Lato"/>
                <a:hlinkClick r:id="rId7"/>
              </a:rPr>
              <a:t>http://alumni.media.mit.edu/~hugo/publications/papers/BTTJ-ConceptNet.pdf</a:t>
            </a:r>
            <a:endParaRPr sz="12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 trends</a:t>
            </a:r>
            <a:endParaRPr/>
          </a:p>
        </p:txBody>
      </p:sp>
      <p:sp>
        <p:nvSpPr>
          <p:cNvPr id="202" name="Google Shape;202;p29"/>
          <p:cNvSpPr txBox="1"/>
          <p:nvPr>
            <p:ph idx="1" type="body"/>
          </p:nvPr>
        </p:nvSpPr>
        <p:spPr>
          <a:xfrm>
            <a:off x="729450" y="1469275"/>
            <a:ext cx="79620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Can we develop machine learning algorithms to </a:t>
            </a:r>
            <a:r>
              <a:rPr lang="en" sz="1800" u="sng"/>
              <a:t>automatically learn </a:t>
            </a:r>
            <a:r>
              <a:rPr lang="en" sz="1800"/>
              <a:t>commonsense knowledge?</a:t>
            </a:r>
            <a:endParaRPr sz="1800"/>
          </a:p>
          <a:p>
            <a:pPr indent="-342900" lvl="0" marL="457200" rtl="0" algn="l">
              <a:lnSpc>
                <a:spcPct val="114000"/>
              </a:lnSpc>
              <a:spcBef>
                <a:spcPts val="0"/>
              </a:spcBef>
              <a:spcAft>
                <a:spcPts val="0"/>
              </a:spcAft>
              <a:buSzPts val="1800"/>
              <a:buChar char="●"/>
            </a:pPr>
            <a:r>
              <a:rPr lang="en" sz="1800"/>
              <a:t>Physical commonsense  </a:t>
            </a:r>
            <a:r>
              <a:rPr lang="en" sz="1200"/>
              <a:t>[Forbes &amp; Choi, 2017] [Yang et al., 2018] [Gao et al., 2018]</a:t>
            </a:r>
            <a:endParaRPr sz="1200"/>
          </a:p>
          <a:p>
            <a:pPr indent="-342900" lvl="1" marL="914400" rtl="0" algn="l">
              <a:lnSpc>
                <a:spcPct val="114000"/>
              </a:lnSpc>
              <a:spcBef>
                <a:spcPts val="0"/>
              </a:spcBef>
              <a:spcAft>
                <a:spcPts val="0"/>
              </a:spcAft>
              <a:buSzPts val="1800"/>
              <a:buChar char="○"/>
            </a:pPr>
            <a:r>
              <a:rPr lang="en" sz="1800"/>
              <a:t>Properties, spatial, actions </a:t>
            </a:r>
            <a:endParaRPr sz="1800"/>
          </a:p>
          <a:p>
            <a:pPr indent="-342900" lvl="0" marL="457200" rtl="0" algn="l">
              <a:lnSpc>
                <a:spcPct val="114000"/>
              </a:lnSpc>
              <a:spcBef>
                <a:spcPts val="0"/>
              </a:spcBef>
              <a:spcAft>
                <a:spcPts val="0"/>
              </a:spcAft>
              <a:buSzPts val="1800"/>
              <a:buChar char="●"/>
            </a:pPr>
            <a:r>
              <a:rPr lang="en" sz="1800"/>
              <a:t>Social commonsense   </a:t>
            </a:r>
            <a:r>
              <a:rPr lang="en" sz="1200"/>
              <a:t>[Rashkin et al., 2018a] [Rashkin et al., 2018b]</a:t>
            </a:r>
            <a:endParaRPr sz="1200"/>
          </a:p>
          <a:p>
            <a:pPr indent="-342900" lvl="1" marL="914400" rtl="0" algn="l">
              <a:lnSpc>
                <a:spcPct val="114000"/>
              </a:lnSpc>
              <a:spcBef>
                <a:spcPts val="0"/>
              </a:spcBef>
              <a:spcAft>
                <a:spcPts val="0"/>
              </a:spcAft>
              <a:buSzPts val="1800"/>
              <a:buChar char="○"/>
            </a:pPr>
            <a:r>
              <a:rPr lang="en" sz="1800"/>
              <a:t>Minds, emotions, behaviors</a:t>
            </a:r>
            <a:endParaRPr sz="1800"/>
          </a:p>
          <a:p>
            <a:pPr indent="0" lvl="0" marL="0" rtl="0" algn="l">
              <a:lnSpc>
                <a:spcPct val="114000"/>
              </a:lnSpc>
              <a:spcBef>
                <a:spcPts val="0"/>
              </a:spcBef>
              <a:spcAft>
                <a:spcPts val="0"/>
              </a:spcAft>
              <a:buNone/>
            </a:pPr>
            <a:r>
              <a:t/>
            </a:r>
            <a:endParaRPr sz="1000"/>
          </a:p>
          <a:p>
            <a:pPr indent="0" lvl="0" marL="0" rtl="0" algn="l">
              <a:lnSpc>
                <a:spcPct val="114000"/>
              </a:lnSpc>
              <a:spcBef>
                <a:spcPts val="0"/>
              </a:spcBef>
              <a:spcAft>
                <a:spcPts val="0"/>
              </a:spcAft>
              <a:buNone/>
            </a:pPr>
            <a:r>
              <a:rPr lang="en" sz="1800"/>
              <a:t>How to use commonsense knowledge to reason about natural language?</a:t>
            </a:r>
            <a:endParaRPr sz="1800"/>
          </a:p>
          <a:p>
            <a:pPr indent="-342900" lvl="0" marL="457200" rtl="0" algn="l">
              <a:lnSpc>
                <a:spcPct val="114000"/>
              </a:lnSpc>
              <a:spcBef>
                <a:spcPts val="0"/>
              </a:spcBef>
              <a:spcAft>
                <a:spcPts val="0"/>
              </a:spcAft>
              <a:buSzPts val="1800"/>
              <a:buChar char="●"/>
            </a:pPr>
            <a:r>
              <a:rPr lang="en" sz="1800"/>
              <a:t>Story understanding  </a:t>
            </a:r>
            <a:r>
              <a:rPr lang="en" sz="1200"/>
              <a:t>[Mostafazadeh et al., 2016] [Lin et al., 2017]</a:t>
            </a:r>
            <a:endParaRPr sz="1200"/>
          </a:p>
          <a:p>
            <a:pPr indent="-342900" lvl="1" marL="914400" rtl="0" algn="l">
              <a:lnSpc>
                <a:spcPct val="114000"/>
              </a:lnSpc>
              <a:spcBef>
                <a:spcPts val="0"/>
              </a:spcBef>
              <a:spcAft>
                <a:spcPts val="0"/>
              </a:spcAft>
              <a:buSzPts val="1800"/>
              <a:buChar char="○"/>
            </a:pPr>
            <a:r>
              <a:rPr lang="en" sz="1800"/>
              <a:t>Narrative commonsense</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Papers Covered Today</a:t>
            </a:r>
            <a:endParaRPr/>
          </a:p>
        </p:txBody>
      </p:sp>
      <p:sp>
        <p:nvSpPr>
          <p:cNvPr id="208" name="Google Shape;208;p30"/>
          <p:cNvSpPr txBox="1"/>
          <p:nvPr>
            <p:ph idx="1" type="body"/>
          </p:nvPr>
        </p:nvSpPr>
        <p:spPr>
          <a:xfrm>
            <a:off x="550175" y="1545475"/>
            <a:ext cx="85029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800"/>
              <a:t>Physical commonsense:</a:t>
            </a:r>
            <a:endParaRPr b="1" sz="1800"/>
          </a:p>
          <a:p>
            <a:pPr indent="-342900" lvl="0" marL="457200" rtl="0" algn="l">
              <a:lnSpc>
                <a:spcPct val="114000"/>
              </a:lnSpc>
              <a:spcBef>
                <a:spcPts val="0"/>
              </a:spcBef>
              <a:spcAft>
                <a:spcPts val="0"/>
              </a:spcAft>
              <a:buSzPts val="1800"/>
              <a:buChar char="-"/>
            </a:pPr>
            <a:r>
              <a:rPr lang="en" sz="1800"/>
              <a:t>Verb Physics: Relative Physical Knowledge of Actions and Objects, 2017</a:t>
            </a:r>
            <a:endParaRPr sz="1800"/>
          </a:p>
          <a:p>
            <a:pPr indent="-342900" lvl="0" marL="457200" rtl="0" algn="l">
              <a:lnSpc>
                <a:spcPct val="114000"/>
              </a:lnSpc>
              <a:spcBef>
                <a:spcPts val="0"/>
              </a:spcBef>
              <a:spcAft>
                <a:spcPts val="0"/>
              </a:spcAft>
              <a:buClr>
                <a:srgbClr val="666666"/>
              </a:buClr>
              <a:buSzPts val="1800"/>
              <a:buChar char="-"/>
            </a:pPr>
            <a:r>
              <a:rPr lang="en" sz="1800">
                <a:solidFill>
                  <a:srgbClr val="666666"/>
                </a:solidFill>
              </a:rPr>
              <a:t>What Action Causes This? Towards Naive Physical Action-Effect Prediction, 2018</a:t>
            </a:r>
            <a:endParaRPr sz="1800">
              <a:solidFill>
                <a:srgbClr val="666666"/>
              </a:solidFill>
            </a:endParaRPr>
          </a:p>
          <a:p>
            <a:pPr indent="0" lvl="0" marL="0" rtl="0" algn="l">
              <a:lnSpc>
                <a:spcPct val="114000"/>
              </a:lnSpc>
              <a:spcBef>
                <a:spcPts val="0"/>
              </a:spcBef>
              <a:spcAft>
                <a:spcPts val="0"/>
              </a:spcAft>
              <a:buNone/>
            </a:pPr>
            <a:r>
              <a:t/>
            </a:r>
            <a:endParaRPr b="1" sz="1000"/>
          </a:p>
          <a:p>
            <a:pPr indent="0" lvl="0" marL="0" rtl="0" algn="l">
              <a:lnSpc>
                <a:spcPct val="114000"/>
              </a:lnSpc>
              <a:spcBef>
                <a:spcPts val="0"/>
              </a:spcBef>
              <a:spcAft>
                <a:spcPts val="0"/>
              </a:spcAft>
              <a:buNone/>
            </a:pPr>
            <a:r>
              <a:rPr b="1" lang="en" sz="1800"/>
              <a:t>Social commonsense:</a:t>
            </a:r>
            <a:endParaRPr b="1" sz="1800"/>
          </a:p>
          <a:p>
            <a:pPr indent="-342900" lvl="0" marL="457200" rtl="0" algn="l">
              <a:lnSpc>
                <a:spcPct val="114000"/>
              </a:lnSpc>
              <a:spcBef>
                <a:spcPts val="0"/>
              </a:spcBef>
              <a:spcAft>
                <a:spcPts val="0"/>
              </a:spcAft>
              <a:buSzPts val="1800"/>
              <a:buChar char="-"/>
            </a:pPr>
            <a:r>
              <a:rPr lang="en" sz="1800"/>
              <a:t>Event2Mind: Commonsense Inference on Events, Intents, and Reactions, 2018</a:t>
            </a:r>
            <a:endParaRPr sz="1800"/>
          </a:p>
          <a:p>
            <a:pPr indent="0" lvl="0" marL="0" rtl="0" algn="l">
              <a:lnSpc>
                <a:spcPct val="114000"/>
              </a:lnSpc>
              <a:spcBef>
                <a:spcPts val="0"/>
              </a:spcBef>
              <a:spcAft>
                <a:spcPts val="0"/>
              </a:spcAft>
              <a:buNone/>
            </a:pPr>
            <a:r>
              <a:t/>
            </a:r>
            <a:endParaRPr b="1" sz="1000"/>
          </a:p>
          <a:p>
            <a:pPr indent="0" lvl="0" marL="0" rtl="0" algn="l">
              <a:lnSpc>
                <a:spcPct val="114000"/>
              </a:lnSpc>
              <a:spcBef>
                <a:spcPts val="0"/>
              </a:spcBef>
              <a:spcAft>
                <a:spcPts val="0"/>
              </a:spcAft>
              <a:buNone/>
            </a:pPr>
            <a:r>
              <a:rPr b="1" lang="en" sz="1800"/>
              <a:t>Story understanding: </a:t>
            </a:r>
            <a:endParaRPr b="1" sz="1800"/>
          </a:p>
          <a:p>
            <a:pPr indent="-342900" lvl="0" marL="457200" rtl="0" algn="l">
              <a:lnSpc>
                <a:spcPct val="114000"/>
              </a:lnSpc>
              <a:spcBef>
                <a:spcPts val="0"/>
              </a:spcBef>
              <a:spcAft>
                <a:spcPts val="0"/>
              </a:spcAft>
              <a:buSzPts val="1800"/>
              <a:buChar char="-"/>
            </a:pPr>
            <a:r>
              <a:rPr lang="en" sz="1800"/>
              <a:t>Reasoning with Heterogeneous Knowledge for Commonsense Machine Comprehension, 2017</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1:  Verb Physics </a:t>
            </a:r>
            <a:endParaRPr/>
          </a:p>
        </p:txBody>
      </p:sp>
      <p:sp>
        <p:nvSpPr>
          <p:cNvPr id="214" name="Google Shape;214;p31"/>
          <p:cNvSpPr txBox="1"/>
          <p:nvPr>
            <p:ph idx="1" type="body"/>
          </p:nvPr>
        </p:nvSpPr>
        <p:spPr>
          <a:xfrm>
            <a:off x="729450" y="1545475"/>
            <a:ext cx="47316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600" u="sng">
                <a:solidFill>
                  <a:schemeClr val="hlink"/>
                </a:solidFill>
                <a:hlinkClick r:id="rId3"/>
              </a:rPr>
              <a:t>Verb Physics: Relative Physical Knowledge of Actions and Objects </a:t>
            </a:r>
            <a:endParaRPr b="1" sz="1600"/>
          </a:p>
          <a:p>
            <a:pPr indent="0" lvl="0" marL="0" rtl="0" algn="l">
              <a:lnSpc>
                <a:spcPct val="114000"/>
              </a:lnSpc>
              <a:spcBef>
                <a:spcPts val="0"/>
              </a:spcBef>
              <a:spcAft>
                <a:spcPts val="0"/>
              </a:spcAft>
              <a:buNone/>
            </a:pPr>
            <a:r>
              <a:rPr lang="en" sz="1600"/>
              <a:t>Maxwell Forbes and Yejin Choi (</a:t>
            </a:r>
            <a:r>
              <a:rPr i="1" lang="en" sz="1600"/>
              <a:t>ACL 2017</a:t>
            </a:r>
            <a:r>
              <a:rPr lang="en" sz="1600"/>
              <a:t>)</a:t>
            </a:r>
            <a:endParaRPr sz="1600"/>
          </a:p>
          <a:p>
            <a:pPr indent="457200" lvl="0" marL="0" rtl="0" algn="l">
              <a:lnSpc>
                <a:spcPct val="114000"/>
              </a:lnSpc>
              <a:spcBef>
                <a:spcPts val="0"/>
              </a:spcBef>
              <a:spcAft>
                <a:spcPts val="0"/>
              </a:spcAft>
              <a:buNone/>
            </a:pPr>
            <a:r>
              <a:t/>
            </a:r>
            <a:endParaRPr sz="1400"/>
          </a:p>
          <a:p>
            <a:pPr indent="0" lvl="0" marL="0" rtl="0" algn="l">
              <a:lnSpc>
                <a:spcPct val="114000"/>
              </a:lnSpc>
              <a:spcBef>
                <a:spcPts val="0"/>
              </a:spcBef>
              <a:spcAft>
                <a:spcPts val="0"/>
              </a:spcAft>
              <a:buNone/>
            </a:pPr>
            <a:r>
              <a:rPr lang="en" sz="1200"/>
              <a:t>“In this paper, we present an approach to</a:t>
            </a:r>
            <a:r>
              <a:rPr b="1" lang="en" sz="1200"/>
              <a:t> infer relative physical knowledge of actions and objects along five dimensions</a:t>
            </a:r>
            <a:r>
              <a:rPr lang="en" sz="1200"/>
              <a:t> (e.g., size, weight, and strength) from unstructured natural language text. We frame knowledge acquisition as joint inference over two closely related problems: learning (1) relative physical knowledge of object pairs and (2) physical implications of actions when applied to those object pairs. Empirical results demonstrate that it is possible to extract knowledge of actions and objects from language and that joint inference over different types of knowledge improves performance.”</a:t>
            </a:r>
            <a:r>
              <a:rPr lang="en" sz="1400"/>
              <a:t> </a:t>
            </a:r>
            <a:endParaRPr sz="1400"/>
          </a:p>
        </p:txBody>
      </p:sp>
      <p:pic>
        <p:nvPicPr>
          <p:cNvPr id="215" name="Google Shape;215;p31"/>
          <p:cNvPicPr preferRelativeResize="0"/>
          <p:nvPr/>
        </p:nvPicPr>
        <p:blipFill>
          <a:blip r:embed="rId4">
            <a:alphaModFix/>
          </a:blip>
          <a:stretch>
            <a:fillRect/>
          </a:stretch>
        </p:blipFill>
        <p:spPr>
          <a:xfrm>
            <a:off x="6015671" y="961700"/>
            <a:ext cx="2513103" cy="3876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4" name="Google Shape;94;p14"/>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Introduction &amp; Background</a:t>
            </a:r>
            <a:endParaRPr sz="1600"/>
          </a:p>
          <a:p>
            <a:pPr indent="-330200" lvl="0" marL="457200" rtl="0" algn="l">
              <a:lnSpc>
                <a:spcPct val="114000"/>
              </a:lnSpc>
              <a:spcBef>
                <a:spcPts val="0"/>
              </a:spcBef>
              <a:spcAft>
                <a:spcPts val="0"/>
              </a:spcAft>
              <a:buSzPts val="1600"/>
              <a:buChar char="-"/>
            </a:pPr>
            <a:r>
              <a:rPr lang="en" sz="1600"/>
              <a:t>Motivation</a:t>
            </a:r>
            <a:endParaRPr sz="1600"/>
          </a:p>
          <a:p>
            <a:pPr indent="-330200" lvl="0" marL="457200" rtl="0" algn="l">
              <a:lnSpc>
                <a:spcPct val="114000"/>
              </a:lnSpc>
              <a:spcBef>
                <a:spcPts val="0"/>
              </a:spcBef>
              <a:spcAft>
                <a:spcPts val="0"/>
              </a:spcAft>
              <a:buSzPts val="1600"/>
              <a:buChar char="-"/>
            </a:pPr>
            <a:r>
              <a:rPr lang="en" sz="1600"/>
              <a:t>Tasks:  traditional and recent</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600"/>
              <a:t>Presentation of paper 1,2 --- Physical </a:t>
            </a:r>
            <a:r>
              <a:rPr lang="en" sz="1600"/>
              <a:t>commonsense</a:t>
            </a:r>
            <a:endParaRPr sz="1600"/>
          </a:p>
          <a:p>
            <a:pPr indent="0" lvl="0" marL="0" rtl="0" algn="l">
              <a:lnSpc>
                <a:spcPct val="114000"/>
              </a:lnSpc>
              <a:spcBef>
                <a:spcPts val="0"/>
              </a:spcBef>
              <a:spcAft>
                <a:spcPts val="0"/>
              </a:spcAft>
              <a:buNone/>
            </a:pPr>
            <a:r>
              <a:rPr lang="en" sz="1600"/>
              <a:t>Presentation of paper 3 --- Social commonsense</a:t>
            </a:r>
            <a:endParaRPr sz="1600"/>
          </a:p>
          <a:p>
            <a:pPr indent="0" lvl="0" marL="0" rtl="0" algn="l">
              <a:lnSpc>
                <a:spcPct val="114000"/>
              </a:lnSpc>
              <a:spcBef>
                <a:spcPts val="0"/>
              </a:spcBef>
              <a:spcAft>
                <a:spcPts val="0"/>
              </a:spcAft>
              <a:buNone/>
            </a:pPr>
            <a:r>
              <a:rPr lang="en" sz="1600"/>
              <a:t>Presentation of paper 4 --- Narrative commonsense</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600"/>
              <a:t>Summary &amp; </a:t>
            </a:r>
            <a:r>
              <a:rPr lang="en" sz="1600"/>
              <a:t>Future directions</a:t>
            </a:r>
            <a:endParaRPr sz="1600"/>
          </a:p>
          <a:p>
            <a:pPr indent="0" lvl="0" marL="0" rtl="0" algn="l">
              <a:lnSpc>
                <a:spcPct val="114000"/>
              </a:lnSpc>
              <a:spcBef>
                <a:spcPts val="0"/>
              </a:spcBef>
              <a:spcAft>
                <a:spcPts val="0"/>
              </a:spcAft>
              <a:buNone/>
            </a:pPr>
            <a:r>
              <a:rPr lang="en" sz="1600"/>
              <a:t>Discussion questions</a:t>
            </a:r>
            <a:endParaRPr sz="1600"/>
          </a:p>
          <a:p>
            <a:pPr indent="0" lvl="0" marL="0" rtl="0" algn="l">
              <a:lnSpc>
                <a:spcPct val="114000"/>
              </a:lnSpc>
              <a:spcBef>
                <a:spcPts val="0"/>
              </a:spcBef>
              <a:spcAft>
                <a:spcPts val="0"/>
              </a:spcAft>
              <a:buNone/>
            </a:pPr>
            <a:r>
              <a:rPr lang="en" sz="1600"/>
              <a:t>Reference</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21" name="Google Shape;221;p32"/>
          <p:cNvSpPr txBox="1"/>
          <p:nvPr>
            <p:ph idx="1" type="body"/>
          </p:nvPr>
        </p:nvSpPr>
        <p:spPr>
          <a:xfrm>
            <a:off x="729450" y="1545475"/>
            <a:ext cx="28542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Want to learn physical properties of objects like:</a:t>
            </a:r>
            <a:endParaRPr sz="1800"/>
          </a:p>
          <a:p>
            <a:pPr indent="-342900" lvl="0" marL="457200" rtl="0" algn="l">
              <a:lnSpc>
                <a:spcPct val="114000"/>
              </a:lnSpc>
              <a:spcBef>
                <a:spcPts val="0"/>
              </a:spcBef>
              <a:spcAft>
                <a:spcPts val="0"/>
              </a:spcAft>
              <a:buSzPts val="1800"/>
              <a:buChar char="-"/>
            </a:pPr>
            <a:r>
              <a:rPr lang="en" sz="1800"/>
              <a:t>Size</a:t>
            </a:r>
            <a:endParaRPr sz="1800"/>
          </a:p>
          <a:p>
            <a:pPr indent="-342900" lvl="0" marL="457200" rtl="0" algn="l">
              <a:lnSpc>
                <a:spcPct val="114000"/>
              </a:lnSpc>
              <a:spcBef>
                <a:spcPts val="0"/>
              </a:spcBef>
              <a:spcAft>
                <a:spcPts val="0"/>
              </a:spcAft>
              <a:buSzPts val="1800"/>
              <a:buChar char="-"/>
            </a:pPr>
            <a:r>
              <a:rPr lang="en" sz="1800"/>
              <a:t>Weight</a:t>
            </a:r>
            <a:endParaRPr sz="1800"/>
          </a:p>
          <a:p>
            <a:pPr indent="-342900" lvl="0" marL="457200" rtl="0" algn="l">
              <a:lnSpc>
                <a:spcPct val="114000"/>
              </a:lnSpc>
              <a:spcBef>
                <a:spcPts val="0"/>
              </a:spcBef>
              <a:spcAft>
                <a:spcPts val="0"/>
              </a:spcAft>
              <a:buSzPts val="1800"/>
              <a:buChar char="-"/>
            </a:pPr>
            <a:r>
              <a:rPr lang="en" sz="1800"/>
              <a:t>Strength</a:t>
            </a:r>
            <a:endParaRPr sz="1800"/>
          </a:p>
          <a:p>
            <a:pPr indent="-342900" lvl="0" marL="457200" rtl="0" algn="l">
              <a:lnSpc>
                <a:spcPct val="114000"/>
              </a:lnSpc>
              <a:spcBef>
                <a:spcPts val="0"/>
              </a:spcBef>
              <a:spcAft>
                <a:spcPts val="0"/>
              </a:spcAft>
              <a:buSzPts val="1800"/>
              <a:buChar char="-"/>
            </a:pPr>
            <a:r>
              <a:rPr lang="en" sz="1800"/>
              <a:t>Rigidness</a:t>
            </a:r>
            <a:endParaRPr sz="1800"/>
          </a:p>
          <a:p>
            <a:pPr indent="-342900" lvl="0" marL="457200" rtl="0" algn="l">
              <a:lnSpc>
                <a:spcPct val="114000"/>
              </a:lnSpc>
              <a:spcBef>
                <a:spcPts val="0"/>
              </a:spcBef>
              <a:spcAft>
                <a:spcPts val="0"/>
              </a:spcAft>
              <a:buSzPts val="1800"/>
              <a:buChar char="-"/>
            </a:pPr>
            <a:r>
              <a:rPr lang="en" sz="1800"/>
              <a:t>Speed</a:t>
            </a:r>
            <a:endParaRPr sz="1800"/>
          </a:p>
        </p:txBody>
      </p:sp>
      <p:pic>
        <p:nvPicPr>
          <p:cNvPr id="222" name="Google Shape;222;p32"/>
          <p:cNvPicPr preferRelativeResize="0"/>
          <p:nvPr/>
        </p:nvPicPr>
        <p:blipFill>
          <a:blip r:embed="rId3">
            <a:alphaModFix/>
          </a:blip>
          <a:stretch>
            <a:fillRect/>
          </a:stretch>
        </p:blipFill>
        <p:spPr>
          <a:xfrm>
            <a:off x="3513575" y="719500"/>
            <a:ext cx="5463351" cy="4019349"/>
          </a:xfrm>
          <a:prstGeom prst="rect">
            <a:avLst/>
          </a:prstGeom>
          <a:noFill/>
          <a:ln>
            <a:noFill/>
          </a:ln>
        </p:spPr>
      </p:pic>
      <p:sp>
        <p:nvSpPr>
          <p:cNvPr id="223" name="Google Shape;223;p32"/>
          <p:cNvSpPr txBox="1"/>
          <p:nvPr/>
        </p:nvSpPr>
        <p:spPr>
          <a:xfrm>
            <a:off x="4198350" y="4678550"/>
            <a:ext cx="489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4"/>
              </a:rPr>
              <a:t>http://maxwellforbes.com/data/research/publications/forbes2017verb/slides.pdf</a:t>
            </a:r>
            <a:endParaRPr sz="10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29" name="Google Shape;229;p33"/>
          <p:cNvSpPr txBox="1"/>
          <p:nvPr>
            <p:ph idx="1" type="body"/>
          </p:nvPr>
        </p:nvSpPr>
        <p:spPr>
          <a:xfrm>
            <a:off x="729450" y="14692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600"/>
              <a:t>Challenge</a:t>
            </a:r>
            <a:r>
              <a:rPr lang="en" sz="1600"/>
              <a:t>: people don’t state the obvious.  [Grice 1975]</a:t>
            </a:r>
            <a:endParaRPr sz="1600"/>
          </a:p>
          <a:p>
            <a:pPr indent="0" lvl="0" marL="0" rtl="0" algn="l">
              <a:lnSpc>
                <a:spcPct val="114000"/>
              </a:lnSpc>
              <a:spcBef>
                <a:spcPts val="0"/>
              </a:spcBef>
              <a:spcAft>
                <a:spcPts val="0"/>
              </a:spcAft>
              <a:buNone/>
            </a:pPr>
            <a:r>
              <a:t/>
            </a:r>
            <a:endParaRPr sz="1000"/>
          </a:p>
          <a:p>
            <a:pPr indent="457200" lvl="0" marL="457200" rtl="0" algn="l">
              <a:lnSpc>
                <a:spcPct val="114000"/>
              </a:lnSpc>
              <a:spcBef>
                <a:spcPts val="0"/>
              </a:spcBef>
              <a:spcAft>
                <a:spcPts val="0"/>
              </a:spcAft>
              <a:buNone/>
            </a:pPr>
            <a:r>
              <a:rPr lang="en" sz="1600"/>
              <a:t>"I am larger than a cup",   </a:t>
            </a:r>
            <a:r>
              <a:rPr lang="en" sz="1600"/>
              <a:t>"human is larger than a ball"</a:t>
            </a:r>
            <a:endParaRPr sz="1600"/>
          </a:p>
          <a:p>
            <a:pPr indent="0" lvl="0" marL="0" rtl="0" algn="l">
              <a:lnSpc>
                <a:spcPct val="114000"/>
              </a:lnSpc>
              <a:spcBef>
                <a:spcPts val="0"/>
              </a:spcBef>
              <a:spcAft>
                <a:spcPts val="0"/>
              </a:spcAft>
              <a:buNone/>
            </a:pPr>
            <a:r>
              <a:t/>
            </a:r>
            <a:endParaRPr sz="1000"/>
          </a:p>
          <a:p>
            <a:pPr indent="0" lvl="0" marL="0" rtl="0" algn="l">
              <a:lnSpc>
                <a:spcPct val="114000"/>
              </a:lnSpc>
              <a:spcBef>
                <a:spcPts val="0"/>
              </a:spcBef>
              <a:spcAft>
                <a:spcPts val="0"/>
              </a:spcAft>
              <a:buNone/>
            </a:pPr>
            <a:r>
              <a:rPr lang="en" sz="1600"/>
              <a:t>⇒  how to overcome reporting bias?</a:t>
            </a:r>
            <a:endParaRPr sz="1600"/>
          </a:p>
        </p:txBody>
      </p:sp>
      <p:pic>
        <p:nvPicPr>
          <p:cNvPr id="230" name="Google Shape;230;p33"/>
          <p:cNvPicPr preferRelativeResize="0"/>
          <p:nvPr/>
        </p:nvPicPr>
        <p:blipFill>
          <a:blip r:embed="rId3">
            <a:alphaModFix/>
          </a:blip>
          <a:stretch>
            <a:fillRect/>
          </a:stretch>
        </p:blipFill>
        <p:spPr>
          <a:xfrm>
            <a:off x="489563" y="2933875"/>
            <a:ext cx="8164877" cy="2135775"/>
          </a:xfrm>
          <a:prstGeom prst="rect">
            <a:avLst/>
          </a:prstGeom>
          <a:noFill/>
          <a:ln>
            <a:noFill/>
          </a:ln>
        </p:spPr>
      </p:pic>
      <p:sp>
        <p:nvSpPr>
          <p:cNvPr id="231" name="Google Shape;231;p33"/>
          <p:cNvSpPr txBox="1"/>
          <p:nvPr>
            <p:ph idx="1" type="body"/>
          </p:nvPr>
        </p:nvSpPr>
        <p:spPr>
          <a:xfrm>
            <a:off x="7007575" y="4568050"/>
            <a:ext cx="1898100" cy="3621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400"/>
              <a:t>As of 2018-09-09</a:t>
            </a:r>
            <a:endParaRPr sz="1400"/>
          </a:p>
        </p:txBody>
      </p:sp>
      <p:sp>
        <p:nvSpPr>
          <p:cNvPr id="232" name="Google Shape;232;p33"/>
          <p:cNvSpPr/>
          <p:nvPr/>
        </p:nvSpPr>
        <p:spPr>
          <a:xfrm>
            <a:off x="1413019" y="1834226"/>
            <a:ext cx="274500" cy="535200"/>
          </a:xfrm>
          <a:prstGeom prst="mathMultiply">
            <a:avLst>
              <a:gd fmla="val 17194"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38" name="Google Shape;238;p34"/>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Computer vision-based approaches can learn size, but cannot learn diverse aspects like weight, strength, speed.</a:t>
            </a:r>
            <a:endParaRPr sz="1800"/>
          </a:p>
        </p:txBody>
      </p:sp>
      <p:sp>
        <p:nvSpPr>
          <p:cNvPr id="239" name="Google Shape;239;p34"/>
          <p:cNvSpPr txBox="1"/>
          <p:nvPr>
            <p:ph idx="1" type="body"/>
          </p:nvPr>
        </p:nvSpPr>
        <p:spPr>
          <a:xfrm>
            <a:off x="729450" y="2384000"/>
            <a:ext cx="7403400" cy="17160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a:t>
            </a:r>
            <a:r>
              <a:rPr lang="en" sz="1800"/>
              <a:t>  Back to language.</a:t>
            </a:r>
            <a:endParaRPr sz="1800"/>
          </a:p>
          <a:p>
            <a:pPr indent="0" lvl="0" marL="0" rtl="0" algn="l">
              <a:lnSpc>
                <a:spcPct val="114000"/>
              </a:lnSpc>
              <a:spcBef>
                <a:spcPts val="0"/>
              </a:spcBef>
              <a:spcAft>
                <a:spcPts val="0"/>
              </a:spcAft>
              <a:buNone/>
            </a:pPr>
            <a:r>
              <a:rPr lang="en" sz="1800"/>
              <a:t>Automated algorithm to learn physical relations from unstructured text, while overcoming reporting bias?</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35"/>
          <p:cNvPicPr preferRelativeResize="0"/>
          <p:nvPr/>
        </p:nvPicPr>
        <p:blipFill rotWithShape="1">
          <a:blip r:embed="rId3">
            <a:alphaModFix/>
          </a:blip>
          <a:srcRect b="5456" l="2903" r="0" t="6530"/>
          <a:stretch/>
        </p:blipFill>
        <p:spPr>
          <a:xfrm>
            <a:off x="4495800" y="2275075"/>
            <a:ext cx="3929474" cy="2454600"/>
          </a:xfrm>
          <a:prstGeom prst="rect">
            <a:avLst/>
          </a:prstGeom>
          <a:noFill/>
          <a:ln>
            <a:noFill/>
          </a:ln>
        </p:spPr>
      </p:pic>
      <p:sp>
        <p:nvSpPr>
          <p:cNvPr id="245" name="Google Shape;245;p35"/>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a:t>
            </a:r>
            <a:endParaRPr/>
          </a:p>
        </p:txBody>
      </p:sp>
      <p:sp>
        <p:nvSpPr>
          <p:cNvPr id="246" name="Google Shape;246;p35"/>
          <p:cNvSpPr txBox="1"/>
          <p:nvPr>
            <p:ph idx="1" type="body"/>
          </p:nvPr>
        </p:nvSpPr>
        <p:spPr>
          <a:xfrm>
            <a:off x="729450" y="1469275"/>
            <a:ext cx="8147700" cy="3184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lang="en" sz="1800"/>
              <a:t>Automated algorithm to learn physical relations from unstructured text</a:t>
            </a:r>
            <a:endParaRPr sz="1800"/>
          </a:p>
          <a:p>
            <a:pPr indent="-342900" lvl="0" marL="457200" rtl="0" algn="l">
              <a:lnSpc>
                <a:spcPct val="114000"/>
              </a:lnSpc>
              <a:spcBef>
                <a:spcPts val="0"/>
              </a:spcBef>
              <a:spcAft>
                <a:spcPts val="0"/>
              </a:spcAft>
              <a:buSzPts val="1800"/>
              <a:buChar char="-"/>
            </a:pPr>
            <a:r>
              <a:rPr lang="en" sz="1800"/>
              <a:t>How to overcome reporting bias?</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rPr lang="en" sz="1800"/>
              <a:t>⇒     </a:t>
            </a:r>
            <a:r>
              <a:rPr lang="en" sz="1800"/>
              <a:t>Look at v</a:t>
            </a:r>
            <a:r>
              <a:rPr lang="en" sz="1800"/>
              <a:t>erbs. </a:t>
            </a:r>
            <a:endParaRPr sz="1800"/>
          </a:p>
          <a:p>
            <a:pPr indent="0" lvl="0" marL="0" rtl="0" algn="l">
              <a:lnSpc>
                <a:spcPct val="114000"/>
              </a:lnSpc>
              <a:spcBef>
                <a:spcPts val="0"/>
              </a:spcBef>
              <a:spcAft>
                <a:spcPts val="0"/>
              </a:spcAft>
              <a:buNone/>
            </a:pPr>
            <a:r>
              <a:rPr lang="en" sz="1800"/>
              <a:t>	Action verbs reveal object </a:t>
            </a:r>
            <a:endParaRPr sz="1800"/>
          </a:p>
          <a:p>
            <a:pPr indent="0" lvl="0" marL="0" rtl="0" algn="l">
              <a:lnSpc>
                <a:spcPct val="114000"/>
              </a:lnSpc>
              <a:spcBef>
                <a:spcPts val="0"/>
              </a:spcBef>
              <a:spcAft>
                <a:spcPts val="0"/>
              </a:spcAft>
              <a:buNone/>
            </a:pPr>
            <a:r>
              <a:rPr lang="en" sz="1800"/>
              <a:t>	</a:t>
            </a:r>
            <a:r>
              <a:rPr lang="en" sz="1800"/>
              <a:t>r</a:t>
            </a:r>
            <a:r>
              <a:rPr lang="en" sz="1800"/>
              <a:t>elationships</a:t>
            </a:r>
            <a:endParaRPr sz="1800"/>
          </a:p>
        </p:txBody>
      </p:sp>
      <p:sp>
        <p:nvSpPr>
          <p:cNvPr id="247" name="Google Shape;247;p35"/>
          <p:cNvSpPr txBox="1"/>
          <p:nvPr/>
        </p:nvSpPr>
        <p:spPr>
          <a:xfrm>
            <a:off x="4198350" y="4754750"/>
            <a:ext cx="489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4"/>
              </a:rPr>
              <a:t>http://maxwellforbes.com/data/research/publications/forbes2017verb/slides.pdf</a:t>
            </a:r>
            <a:endParaRPr sz="10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Verb frames and implications</a:t>
            </a:r>
            <a:endParaRPr/>
          </a:p>
        </p:txBody>
      </p:sp>
      <p:sp>
        <p:nvSpPr>
          <p:cNvPr id="253" name="Google Shape;253;p36"/>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400"/>
          </a:p>
        </p:txBody>
      </p:sp>
      <p:pic>
        <p:nvPicPr>
          <p:cNvPr id="254" name="Google Shape;254;p36"/>
          <p:cNvPicPr preferRelativeResize="0"/>
          <p:nvPr/>
        </p:nvPicPr>
        <p:blipFill rotWithShape="1">
          <a:blip r:embed="rId3">
            <a:alphaModFix/>
          </a:blip>
          <a:srcRect b="2052" l="0" r="0" t="4244"/>
          <a:stretch/>
        </p:blipFill>
        <p:spPr>
          <a:xfrm>
            <a:off x="313350" y="1243200"/>
            <a:ext cx="8359949" cy="3775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Jointly solve two problems</a:t>
            </a:r>
            <a:endParaRPr/>
          </a:p>
        </p:txBody>
      </p:sp>
      <p:sp>
        <p:nvSpPr>
          <p:cNvPr id="260" name="Google Shape;260;p37"/>
          <p:cNvSpPr txBox="1"/>
          <p:nvPr>
            <p:ph idx="1" type="body"/>
          </p:nvPr>
        </p:nvSpPr>
        <p:spPr>
          <a:xfrm>
            <a:off x="488275" y="1545475"/>
            <a:ext cx="3766200" cy="3184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lang="en" sz="1800"/>
              <a:t>“Original”:  physical properties of objects, such as</a:t>
            </a:r>
            <a:endParaRPr sz="1800"/>
          </a:p>
          <a:p>
            <a:pPr indent="-342900" lvl="1" marL="914400" rtl="0" algn="l">
              <a:lnSpc>
                <a:spcPct val="114000"/>
              </a:lnSpc>
              <a:spcBef>
                <a:spcPts val="0"/>
              </a:spcBef>
              <a:spcAft>
                <a:spcPts val="0"/>
              </a:spcAft>
              <a:buSzPts val="1800"/>
              <a:buChar char="○"/>
            </a:pPr>
            <a:r>
              <a:rPr lang="en" sz="1800"/>
              <a:t>person &gt;</a:t>
            </a:r>
            <a:r>
              <a:rPr baseline="30000" lang="en" sz="1800"/>
              <a:t>size </a:t>
            </a:r>
            <a:r>
              <a:rPr lang="en" sz="1800"/>
              <a:t> ball</a:t>
            </a:r>
            <a:endParaRPr sz="1800"/>
          </a:p>
          <a:p>
            <a:pPr indent="0" lvl="0" marL="0" rtl="0" algn="l">
              <a:lnSpc>
                <a:spcPct val="114000"/>
              </a:lnSpc>
              <a:spcBef>
                <a:spcPts val="0"/>
              </a:spcBef>
              <a:spcAft>
                <a:spcPts val="0"/>
              </a:spcAft>
              <a:buNone/>
            </a:pPr>
            <a:r>
              <a:t/>
            </a:r>
            <a:endParaRPr sz="1800"/>
          </a:p>
          <a:p>
            <a:pPr indent="-342900" lvl="0" marL="457200" rtl="0" algn="l">
              <a:lnSpc>
                <a:spcPct val="114000"/>
              </a:lnSpc>
              <a:spcBef>
                <a:spcPts val="0"/>
              </a:spcBef>
              <a:spcAft>
                <a:spcPts val="0"/>
              </a:spcAft>
              <a:buSzPts val="1800"/>
              <a:buChar char="●"/>
            </a:pPr>
            <a:r>
              <a:rPr lang="en" sz="1800"/>
              <a:t>“Dual”:  what physical properties predicates imply, such as</a:t>
            </a:r>
            <a:endParaRPr sz="1800"/>
          </a:p>
          <a:p>
            <a:pPr indent="-342900" lvl="1" marL="914400" rtl="0" algn="l">
              <a:lnSpc>
                <a:spcPct val="114000"/>
              </a:lnSpc>
              <a:spcBef>
                <a:spcPts val="0"/>
              </a:spcBef>
              <a:spcAft>
                <a:spcPts val="0"/>
              </a:spcAft>
              <a:buSzPts val="1800"/>
              <a:buChar char="○"/>
            </a:pPr>
            <a:r>
              <a:rPr i="1" lang="en" sz="1800"/>
              <a:t>x</a:t>
            </a:r>
            <a:r>
              <a:rPr lang="en" sz="1800"/>
              <a:t> picked up </a:t>
            </a:r>
            <a:r>
              <a:rPr i="1" lang="en" sz="1800"/>
              <a:t>y  </a:t>
            </a:r>
            <a:r>
              <a:rPr lang="en" sz="1800"/>
              <a:t>⇒  </a:t>
            </a:r>
            <a:r>
              <a:rPr i="1" lang="en" sz="1800"/>
              <a:t>x</a:t>
            </a:r>
            <a:r>
              <a:rPr lang="en" sz="1800"/>
              <a:t> &gt;</a:t>
            </a:r>
            <a:r>
              <a:rPr baseline="30000" lang="en" sz="1800"/>
              <a:t>size</a:t>
            </a:r>
            <a:r>
              <a:rPr lang="en" sz="1800"/>
              <a:t> </a:t>
            </a:r>
            <a:r>
              <a:rPr i="1" lang="en" sz="1800"/>
              <a:t>y</a:t>
            </a:r>
            <a:endParaRPr i="1" sz="1800"/>
          </a:p>
        </p:txBody>
      </p:sp>
      <p:pic>
        <p:nvPicPr>
          <p:cNvPr id="261" name="Google Shape;261;p37"/>
          <p:cNvPicPr preferRelativeResize="0"/>
          <p:nvPr/>
        </p:nvPicPr>
        <p:blipFill rotWithShape="1">
          <a:blip r:embed="rId3">
            <a:alphaModFix/>
          </a:blip>
          <a:srcRect b="0" l="0" r="0" t="18374"/>
          <a:stretch/>
        </p:blipFill>
        <p:spPr>
          <a:xfrm>
            <a:off x="4324100" y="1770000"/>
            <a:ext cx="4572050" cy="2522576"/>
          </a:xfrm>
          <a:prstGeom prst="rect">
            <a:avLst/>
          </a:prstGeom>
          <a:noFill/>
          <a:ln>
            <a:noFill/>
          </a:ln>
        </p:spPr>
      </p:pic>
      <p:sp>
        <p:nvSpPr>
          <p:cNvPr id="262" name="Google Shape;262;p37"/>
          <p:cNvSpPr txBox="1"/>
          <p:nvPr/>
        </p:nvSpPr>
        <p:spPr>
          <a:xfrm>
            <a:off x="4274550" y="4449950"/>
            <a:ext cx="489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4"/>
              </a:rPr>
              <a:t>http://maxwellforbes.com/data/research/publications/forbes2017verb/slides.pdf</a:t>
            </a:r>
            <a:endParaRPr sz="10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Formally...</a:t>
            </a:r>
            <a:endParaRPr/>
          </a:p>
        </p:txBody>
      </p:sp>
      <p:sp>
        <p:nvSpPr>
          <p:cNvPr id="268" name="Google Shape;268;p38"/>
          <p:cNvSpPr txBox="1"/>
          <p:nvPr>
            <p:ph idx="1" type="body"/>
          </p:nvPr>
        </p:nvSpPr>
        <p:spPr>
          <a:xfrm>
            <a:off x="729450" y="14692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Random variable for object pair (</a:t>
            </a:r>
            <a:r>
              <a:rPr i="1" lang="en" sz="1600"/>
              <a:t>x</a:t>
            </a:r>
            <a:r>
              <a:rPr lang="en" sz="1600"/>
              <a:t>, </a:t>
            </a:r>
            <a:r>
              <a:rPr i="1" lang="en" sz="1600"/>
              <a:t>y</a:t>
            </a:r>
            <a:r>
              <a:rPr lang="en" sz="1600"/>
              <a:t>), along property </a:t>
            </a:r>
            <a:r>
              <a:rPr i="1" lang="en" sz="1600"/>
              <a:t>a</a:t>
            </a:r>
            <a:r>
              <a:rPr lang="en" sz="1600"/>
              <a:t>:</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600"/>
              <a:t>Random variable for verb frame </a:t>
            </a:r>
            <a:r>
              <a:rPr i="1" lang="en" sz="1600"/>
              <a:t>v</a:t>
            </a:r>
            <a:r>
              <a:rPr lang="en" sz="1600"/>
              <a:t>, along property </a:t>
            </a:r>
            <a:r>
              <a:rPr i="1" lang="en" sz="1600"/>
              <a:t>a</a:t>
            </a:r>
            <a:r>
              <a:rPr lang="en" sz="1600"/>
              <a:t>: </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br>
              <a:rPr lang="en" sz="1600"/>
            </a:br>
            <a:endParaRPr sz="1600"/>
          </a:p>
          <a:p>
            <a:pPr indent="0" lvl="0" marL="0" rtl="0" algn="l">
              <a:lnSpc>
                <a:spcPct val="114000"/>
              </a:lnSpc>
              <a:spcBef>
                <a:spcPts val="0"/>
              </a:spcBef>
              <a:spcAft>
                <a:spcPts val="0"/>
              </a:spcAft>
              <a:buNone/>
            </a:pPr>
            <a:r>
              <a:rPr lang="en" sz="1600"/>
              <a:t>Want to learn these probability distributions!</a:t>
            </a:r>
            <a:endParaRPr sz="1600"/>
          </a:p>
          <a:p>
            <a:pPr indent="0" lvl="0" marL="0" rtl="0" algn="l">
              <a:lnSpc>
                <a:spcPct val="114000"/>
              </a:lnSpc>
              <a:spcBef>
                <a:spcPts val="0"/>
              </a:spcBef>
              <a:spcAft>
                <a:spcPts val="0"/>
              </a:spcAft>
              <a:buNone/>
            </a:pPr>
            <a:r>
              <a:rPr lang="en" sz="1600"/>
              <a:t>Parametrization: </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t/>
            </a:r>
            <a:endParaRPr sz="1600"/>
          </a:p>
        </p:txBody>
      </p:sp>
      <p:pic>
        <p:nvPicPr>
          <p:cNvPr id="269" name="Google Shape;269;p38"/>
          <p:cNvPicPr preferRelativeResize="0"/>
          <p:nvPr/>
        </p:nvPicPr>
        <p:blipFill>
          <a:blip r:embed="rId3">
            <a:alphaModFix/>
          </a:blip>
          <a:stretch>
            <a:fillRect/>
          </a:stretch>
        </p:blipFill>
        <p:spPr>
          <a:xfrm>
            <a:off x="2758000" y="1868700"/>
            <a:ext cx="2887730" cy="425650"/>
          </a:xfrm>
          <a:prstGeom prst="rect">
            <a:avLst/>
          </a:prstGeom>
          <a:noFill/>
          <a:ln>
            <a:noFill/>
          </a:ln>
        </p:spPr>
      </p:pic>
      <p:pic>
        <p:nvPicPr>
          <p:cNvPr id="270" name="Google Shape;270;p38"/>
          <p:cNvPicPr preferRelativeResize="0"/>
          <p:nvPr/>
        </p:nvPicPr>
        <p:blipFill>
          <a:blip r:embed="rId4">
            <a:alphaModFix/>
          </a:blip>
          <a:stretch>
            <a:fillRect/>
          </a:stretch>
        </p:blipFill>
        <p:spPr>
          <a:xfrm>
            <a:off x="5429621" y="2378850"/>
            <a:ext cx="372875" cy="304029"/>
          </a:xfrm>
          <a:prstGeom prst="rect">
            <a:avLst/>
          </a:prstGeom>
          <a:noFill/>
          <a:ln>
            <a:noFill/>
          </a:ln>
        </p:spPr>
      </p:pic>
      <p:pic>
        <p:nvPicPr>
          <p:cNvPr id="271" name="Google Shape;271;p38"/>
          <p:cNvPicPr preferRelativeResize="0"/>
          <p:nvPr/>
        </p:nvPicPr>
        <p:blipFill rotWithShape="1">
          <a:blip r:embed="rId3">
            <a:alphaModFix/>
          </a:blip>
          <a:srcRect b="0" l="11335" r="72685" t="0"/>
          <a:stretch/>
        </p:blipFill>
        <p:spPr>
          <a:xfrm>
            <a:off x="5737900" y="1502633"/>
            <a:ext cx="461426" cy="425650"/>
          </a:xfrm>
          <a:prstGeom prst="rect">
            <a:avLst/>
          </a:prstGeom>
          <a:noFill/>
          <a:ln>
            <a:noFill/>
          </a:ln>
        </p:spPr>
      </p:pic>
      <p:pic>
        <p:nvPicPr>
          <p:cNvPr id="272" name="Google Shape;272;p38"/>
          <p:cNvPicPr preferRelativeResize="0"/>
          <p:nvPr/>
        </p:nvPicPr>
        <p:blipFill>
          <a:blip r:embed="rId5">
            <a:alphaModFix/>
          </a:blip>
          <a:stretch>
            <a:fillRect/>
          </a:stretch>
        </p:blipFill>
        <p:spPr>
          <a:xfrm>
            <a:off x="1980425" y="2698650"/>
            <a:ext cx="4563419" cy="425650"/>
          </a:xfrm>
          <a:prstGeom prst="rect">
            <a:avLst/>
          </a:prstGeom>
          <a:noFill/>
          <a:ln>
            <a:noFill/>
          </a:ln>
        </p:spPr>
      </p:pic>
      <p:pic>
        <p:nvPicPr>
          <p:cNvPr id="273" name="Google Shape;273;p38"/>
          <p:cNvPicPr preferRelativeResize="0"/>
          <p:nvPr/>
        </p:nvPicPr>
        <p:blipFill>
          <a:blip r:embed="rId6">
            <a:alphaModFix/>
          </a:blip>
          <a:stretch>
            <a:fillRect/>
          </a:stretch>
        </p:blipFill>
        <p:spPr>
          <a:xfrm>
            <a:off x="2479050" y="3752924"/>
            <a:ext cx="2238672" cy="535200"/>
          </a:xfrm>
          <a:prstGeom prst="rect">
            <a:avLst/>
          </a:prstGeom>
          <a:noFill/>
          <a:ln>
            <a:noFill/>
          </a:ln>
        </p:spPr>
      </p:pic>
      <p:pic>
        <p:nvPicPr>
          <p:cNvPr id="274" name="Google Shape;274;p38"/>
          <p:cNvPicPr preferRelativeResize="0"/>
          <p:nvPr/>
        </p:nvPicPr>
        <p:blipFill rotWithShape="1">
          <a:blip r:embed="rId7">
            <a:alphaModFix/>
          </a:blip>
          <a:srcRect b="0" l="0" r="0" t="12441"/>
          <a:stretch/>
        </p:blipFill>
        <p:spPr>
          <a:xfrm>
            <a:off x="2503850" y="4289150"/>
            <a:ext cx="2650000" cy="766975"/>
          </a:xfrm>
          <a:prstGeom prst="rect">
            <a:avLst/>
          </a:prstGeom>
          <a:noFill/>
          <a:ln>
            <a:noFill/>
          </a:ln>
        </p:spPr>
      </p:pic>
      <p:sp>
        <p:nvSpPr>
          <p:cNvPr id="275" name="Google Shape;275;p38"/>
          <p:cNvSpPr txBox="1"/>
          <p:nvPr/>
        </p:nvSpPr>
        <p:spPr>
          <a:xfrm>
            <a:off x="5353425" y="4352200"/>
            <a:ext cx="1821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Basically, function of word embeddings</a:t>
            </a:r>
            <a:endParaRPr>
              <a:latin typeface="Lato"/>
              <a:ea typeface="Lato"/>
              <a:cs typeface="Lato"/>
              <a:sym typeface="Lato"/>
            </a:endParaRPr>
          </a:p>
        </p:txBody>
      </p:sp>
      <p:sp>
        <p:nvSpPr>
          <p:cNvPr id="276" name="Google Shape;276;p38"/>
          <p:cNvSpPr txBox="1"/>
          <p:nvPr/>
        </p:nvSpPr>
        <p:spPr>
          <a:xfrm>
            <a:off x="5353425" y="3817521"/>
            <a:ext cx="35703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a:t>
            </a:r>
            <a:r>
              <a:rPr baseline="-25000" i="1" lang="en">
                <a:latin typeface="Lato"/>
                <a:ea typeface="Lato"/>
                <a:cs typeface="Lato"/>
                <a:sym typeface="Lato"/>
              </a:rPr>
              <a:t>a</a:t>
            </a:r>
            <a:r>
              <a:rPr lang="en">
                <a:latin typeface="Lato"/>
                <a:ea typeface="Lato"/>
                <a:cs typeface="Lato"/>
                <a:sym typeface="Lato"/>
              </a:rPr>
              <a:t> is the weight to learn for each property </a:t>
            </a:r>
            <a:endParaRPr>
              <a:latin typeface="Lato"/>
              <a:ea typeface="Lato"/>
              <a:cs typeface="Lato"/>
              <a:sym typeface="Lato"/>
            </a:endParaRPr>
          </a:p>
        </p:txBody>
      </p:sp>
      <p:sp>
        <p:nvSpPr>
          <p:cNvPr id="277" name="Google Shape;277;p38"/>
          <p:cNvSpPr txBox="1"/>
          <p:nvPr/>
        </p:nvSpPr>
        <p:spPr>
          <a:xfrm>
            <a:off x="6440350" y="963825"/>
            <a:ext cx="24834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Lato"/>
                <a:ea typeface="Lato"/>
                <a:cs typeface="Lato"/>
                <a:sym typeface="Lato"/>
              </a:rPr>
              <a:t>a</a:t>
            </a:r>
            <a:r>
              <a:rPr lang="en">
                <a:latin typeface="Lato"/>
                <a:ea typeface="Lato"/>
                <a:cs typeface="Lato"/>
                <a:sym typeface="Lato"/>
              </a:rPr>
              <a:t> can be {size, weight, ...}</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283" name="Google Shape;283;p39"/>
          <p:cNvSpPr txBox="1"/>
          <p:nvPr>
            <p:ph idx="1" type="body"/>
          </p:nvPr>
        </p:nvSpPr>
        <p:spPr>
          <a:xfrm>
            <a:off x="580250" y="1545475"/>
            <a:ext cx="21003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We cannot directly observe the values of those random variables from text, due to reporting bias</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600"/>
              <a:t>BUT... </a:t>
            </a:r>
            <a:endParaRPr sz="1600"/>
          </a:p>
        </p:txBody>
      </p:sp>
      <p:pic>
        <p:nvPicPr>
          <p:cNvPr id="284" name="Google Shape;284;p39"/>
          <p:cNvPicPr preferRelativeResize="0"/>
          <p:nvPr/>
        </p:nvPicPr>
        <p:blipFill>
          <a:blip r:embed="rId3">
            <a:alphaModFix/>
          </a:blip>
          <a:stretch>
            <a:fillRect/>
          </a:stretch>
        </p:blipFill>
        <p:spPr>
          <a:xfrm>
            <a:off x="2776250" y="529159"/>
            <a:ext cx="6367749" cy="4561365"/>
          </a:xfrm>
          <a:prstGeom prst="rect">
            <a:avLst/>
          </a:prstGeom>
          <a:noFill/>
          <a:ln>
            <a:noFill/>
          </a:ln>
        </p:spPr>
      </p:pic>
      <p:sp>
        <p:nvSpPr>
          <p:cNvPr id="285" name="Google Shape;285;p39"/>
          <p:cNvSpPr txBox="1"/>
          <p:nvPr/>
        </p:nvSpPr>
        <p:spPr>
          <a:xfrm>
            <a:off x="2234875" y="4592900"/>
            <a:ext cx="26190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Lato"/>
                <a:ea typeface="Lato"/>
                <a:cs typeface="Lato"/>
                <a:sym typeface="Lato"/>
                <a:hlinkClick r:id="rId4"/>
              </a:rPr>
              <a:t>https://www.slideshare.net/aclanthology/yejin-choi-2017-from-naive-physics-to-connotation-modeling-commonsense-in-frame-semantics</a:t>
            </a:r>
            <a:endParaRPr sz="8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40"/>
          <p:cNvPicPr preferRelativeResize="0"/>
          <p:nvPr/>
        </p:nvPicPr>
        <p:blipFill rotWithShape="1">
          <a:blip r:embed="rId3">
            <a:alphaModFix/>
          </a:blip>
          <a:srcRect b="3012" l="0" r="0" t="1055"/>
          <a:stretch/>
        </p:blipFill>
        <p:spPr>
          <a:xfrm>
            <a:off x="2750200" y="525975"/>
            <a:ext cx="6424324" cy="4545674"/>
          </a:xfrm>
          <a:prstGeom prst="rect">
            <a:avLst/>
          </a:prstGeom>
          <a:noFill/>
          <a:ln>
            <a:noFill/>
          </a:ln>
        </p:spPr>
      </p:pic>
      <p:sp>
        <p:nvSpPr>
          <p:cNvPr id="291" name="Google Shape;291;p40"/>
          <p:cNvSpPr txBox="1"/>
          <p:nvPr>
            <p:ph idx="1" type="body"/>
          </p:nvPr>
        </p:nvSpPr>
        <p:spPr>
          <a:xfrm>
            <a:off x="577050" y="1514225"/>
            <a:ext cx="2091900" cy="1195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G</a:t>
            </a:r>
            <a:r>
              <a:rPr lang="en" sz="1600"/>
              <a:t>ive seed knowledge for some of  the</a:t>
            </a:r>
            <a:endParaRPr sz="1600"/>
          </a:p>
          <a:p>
            <a:pPr indent="0" lvl="0" marL="0" rtl="0" algn="l">
              <a:lnSpc>
                <a:spcPct val="114000"/>
              </a:lnSpc>
              <a:spcBef>
                <a:spcPts val="0"/>
              </a:spcBef>
              <a:spcAft>
                <a:spcPts val="0"/>
              </a:spcAft>
              <a:buNone/>
            </a:pPr>
            <a:r>
              <a:rPr lang="en" sz="1600"/>
              <a:t> 	  and </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600"/>
              <a:t>=&gt; </a:t>
            </a:r>
            <a:r>
              <a:rPr b="1" lang="en" sz="1600"/>
              <a:t>Belief propagation</a:t>
            </a:r>
            <a:r>
              <a:rPr lang="en" sz="1600"/>
              <a:t> to learn the distribution for all the random variables.</a:t>
            </a:r>
            <a:endParaRPr sz="1600"/>
          </a:p>
        </p:txBody>
      </p:sp>
      <p:pic>
        <p:nvPicPr>
          <p:cNvPr id="292" name="Google Shape;292;p40"/>
          <p:cNvPicPr preferRelativeResize="0"/>
          <p:nvPr/>
        </p:nvPicPr>
        <p:blipFill>
          <a:blip r:embed="rId4">
            <a:alphaModFix/>
          </a:blip>
          <a:stretch>
            <a:fillRect/>
          </a:stretch>
        </p:blipFill>
        <p:spPr>
          <a:xfrm>
            <a:off x="1579116" y="2140746"/>
            <a:ext cx="385999" cy="304029"/>
          </a:xfrm>
          <a:prstGeom prst="rect">
            <a:avLst/>
          </a:prstGeom>
          <a:noFill/>
          <a:ln>
            <a:noFill/>
          </a:ln>
        </p:spPr>
      </p:pic>
      <p:sp>
        <p:nvSpPr>
          <p:cNvPr id="293" name="Google Shape;293;p40"/>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pic>
        <p:nvPicPr>
          <p:cNvPr id="294" name="Google Shape;294;p40"/>
          <p:cNvPicPr preferRelativeResize="0"/>
          <p:nvPr/>
        </p:nvPicPr>
        <p:blipFill rotWithShape="1">
          <a:blip r:embed="rId5">
            <a:alphaModFix/>
          </a:blip>
          <a:srcRect b="10015" l="11335" r="72685" t="0"/>
          <a:stretch/>
        </p:blipFill>
        <p:spPr>
          <a:xfrm>
            <a:off x="684597" y="2096555"/>
            <a:ext cx="477667" cy="383025"/>
          </a:xfrm>
          <a:prstGeom prst="rect">
            <a:avLst/>
          </a:prstGeom>
          <a:noFill/>
          <a:ln>
            <a:noFill/>
          </a:ln>
        </p:spPr>
      </p:pic>
      <p:sp>
        <p:nvSpPr>
          <p:cNvPr id="295" name="Google Shape;295;p40"/>
          <p:cNvSpPr txBox="1"/>
          <p:nvPr/>
        </p:nvSpPr>
        <p:spPr>
          <a:xfrm>
            <a:off x="2234875" y="4592900"/>
            <a:ext cx="26190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Lato"/>
                <a:ea typeface="Lato"/>
                <a:cs typeface="Lato"/>
                <a:sym typeface="Lato"/>
                <a:hlinkClick r:id="rId6"/>
              </a:rPr>
              <a:t>https://www.slideshare.net/aclanthology/yejin-choi-2017-from-naive-physics-to-connotation-modeling-commonsense-in-frame-semantics</a:t>
            </a:r>
            <a:endParaRPr sz="8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41"/>
          <p:cNvPicPr preferRelativeResize="0"/>
          <p:nvPr/>
        </p:nvPicPr>
        <p:blipFill>
          <a:blip r:embed="rId3">
            <a:alphaModFix/>
          </a:blip>
          <a:stretch>
            <a:fillRect/>
          </a:stretch>
        </p:blipFill>
        <p:spPr>
          <a:xfrm>
            <a:off x="2191775" y="0"/>
            <a:ext cx="7002852" cy="5143501"/>
          </a:xfrm>
          <a:prstGeom prst="rect">
            <a:avLst/>
          </a:prstGeom>
          <a:noFill/>
          <a:ln>
            <a:noFill/>
          </a:ln>
        </p:spPr>
      </p:pic>
      <p:sp>
        <p:nvSpPr>
          <p:cNvPr id="301" name="Google Shape;301;p41"/>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302" name="Google Shape;302;p41"/>
          <p:cNvSpPr txBox="1"/>
          <p:nvPr>
            <p:ph idx="1" type="body"/>
          </p:nvPr>
        </p:nvSpPr>
        <p:spPr>
          <a:xfrm>
            <a:off x="503750" y="1514225"/>
            <a:ext cx="1687800" cy="1195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An edge encourages two nodes to have the same value</a:t>
            </a:r>
            <a:endParaRPr sz="1600"/>
          </a:p>
        </p:txBody>
      </p:sp>
      <p:sp>
        <p:nvSpPr>
          <p:cNvPr id="303" name="Google Shape;303;p41"/>
          <p:cNvSpPr txBox="1"/>
          <p:nvPr/>
        </p:nvSpPr>
        <p:spPr>
          <a:xfrm>
            <a:off x="221400" y="4427600"/>
            <a:ext cx="19701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Lato"/>
                <a:ea typeface="Lato"/>
                <a:cs typeface="Lato"/>
                <a:sym typeface="Lato"/>
                <a:hlinkClick r:id="rId4"/>
              </a:rPr>
              <a:t>https://www.slideshare.net/aclanthology/yejin-choi-2017-from-naive-physics-to-connotation-modeling-commonsense-in-frame-semantics</a:t>
            </a:r>
            <a:endParaRPr sz="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commonsense?</a:t>
            </a:r>
            <a:endParaRPr/>
          </a:p>
        </p:txBody>
      </p:sp>
      <p:sp>
        <p:nvSpPr>
          <p:cNvPr id="100" name="Google Shape;100;p15"/>
          <p:cNvSpPr txBox="1"/>
          <p:nvPr>
            <p:ph idx="1" type="body"/>
          </p:nvPr>
        </p:nvSpPr>
        <p:spPr>
          <a:xfrm>
            <a:off x="729450" y="13930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Common knowledge about things in the world, their associations, and interactions.	</a:t>
            </a:r>
            <a:endParaRPr sz="1600"/>
          </a:p>
          <a:p>
            <a:pPr indent="-330200" lvl="0" marL="457200" rtl="0" algn="l">
              <a:lnSpc>
                <a:spcPct val="114000"/>
              </a:lnSpc>
              <a:spcBef>
                <a:spcPts val="0"/>
              </a:spcBef>
              <a:spcAft>
                <a:spcPts val="0"/>
              </a:spcAft>
              <a:buSzPts val="1600"/>
              <a:buChar char="●"/>
            </a:pPr>
            <a:r>
              <a:rPr lang="en" sz="1600"/>
              <a:t>A ball and an elephant, which one would typically fit through a doorway?</a:t>
            </a:r>
            <a:endParaRPr sz="1600"/>
          </a:p>
          <a:p>
            <a:pPr indent="-330200" lvl="0" marL="457200" rtl="0" algn="l">
              <a:lnSpc>
                <a:spcPct val="114000"/>
              </a:lnSpc>
              <a:spcBef>
                <a:spcPts val="0"/>
              </a:spcBef>
              <a:spcAft>
                <a:spcPts val="0"/>
              </a:spcAft>
              <a:buSzPts val="1600"/>
              <a:buChar char="●"/>
            </a:pPr>
            <a:r>
              <a:rPr lang="en" sz="1600"/>
              <a:t>Is ice cold or hot?</a:t>
            </a:r>
            <a:endParaRPr sz="1600"/>
          </a:p>
          <a:p>
            <a:pPr indent="-330200" lvl="0" marL="457200" rtl="0" algn="l">
              <a:lnSpc>
                <a:spcPct val="114000"/>
              </a:lnSpc>
              <a:spcBef>
                <a:spcPts val="0"/>
              </a:spcBef>
              <a:spcAft>
                <a:spcPts val="0"/>
              </a:spcAft>
              <a:buSzPts val="1600"/>
              <a:buChar char="●"/>
            </a:pPr>
            <a:r>
              <a:rPr lang="en" sz="1600"/>
              <a:t>What do people usually do at a restaurant?</a:t>
            </a:r>
            <a:endParaRPr sz="1600"/>
          </a:p>
        </p:txBody>
      </p:sp>
      <p:pic>
        <p:nvPicPr>
          <p:cNvPr id="101" name="Google Shape;101;p15"/>
          <p:cNvPicPr preferRelativeResize="0"/>
          <p:nvPr/>
        </p:nvPicPr>
        <p:blipFill>
          <a:blip r:embed="rId3">
            <a:alphaModFix/>
          </a:blip>
          <a:stretch>
            <a:fillRect/>
          </a:stretch>
        </p:blipFill>
        <p:spPr>
          <a:xfrm>
            <a:off x="4631075" y="2665775"/>
            <a:ext cx="4062951" cy="2063900"/>
          </a:xfrm>
          <a:prstGeom prst="rect">
            <a:avLst/>
          </a:prstGeom>
          <a:noFill/>
          <a:ln>
            <a:noFill/>
          </a:ln>
        </p:spPr>
      </p:pic>
      <p:sp>
        <p:nvSpPr>
          <p:cNvPr id="102" name="Google Shape;102;p15"/>
          <p:cNvSpPr txBox="1"/>
          <p:nvPr/>
        </p:nvSpPr>
        <p:spPr>
          <a:xfrm>
            <a:off x="6326000" y="4733902"/>
            <a:ext cx="2422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Lato"/>
                <a:ea typeface="Lato"/>
                <a:cs typeface="Lato"/>
                <a:sym typeface="Lato"/>
                <a:hlinkClick r:id="rId4"/>
              </a:rPr>
              <a:t>https://allenai.org/commonsense/</a:t>
            </a:r>
            <a:endParaRPr sz="12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t>
            </a:r>
            <a:r>
              <a:rPr lang="en"/>
              <a:t>s</a:t>
            </a:r>
            <a:endParaRPr/>
          </a:p>
        </p:txBody>
      </p:sp>
      <p:pic>
        <p:nvPicPr>
          <p:cNvPr id="309" name="Google Shape;309;p42"/>
          <p:cNvPicPr preferRelativeResize="0"/>
          <p:nvPr/>
        </p:nvPicPr>
        <p:blipFill rotWithShape="1">
          <a:blip r:embed="rId3">
            <a:alphaModFix/>
          </a:blip>
          <a:srcRect b="29890" l="0" r="0" t="3598"/>
          <a:stretch/>
        </p:blipFill>
        <p:spPr>
          <a:xfrm>
            <a:off x="610025" y="1346750"/>
            <a:ext cx="8074550" cy="2634124"/>
          </a:xfrm>
          <a:prstGeom prst="rect">
            <a:avLst/>
          </a:prstGeom>
          <a:noFill/>
          <a:ln>
            <a:noFill/>
          </a:ln>
        </p:spPr>
      </p:pic>
      <p:pic>
        <p:nvPicPr>
          <p:cNvPr id="310" name="Google Shape;310;p42"/>
          <p:cNvPicPr preferRelativeResize="0"/>
          <p:nvPr/>
        </p:nvPicPr>
        <p:blipFill rotWithShape="1">
          <a:blip r:embed="rId3">
            <a:alphaModFix/>
          </a:blip>
          <a:srcRect b="0" l="0" r="0" t="74283"/>
          <a:stretch/>
        </p:blipFill>
        <p:spPr>
          <a:xfrm>
            <a:off x="780600" y="4038900"/>
            <a:ext cx="7861123" cy="991550"/>
          </a:xfrm>
          <a:prstGeom prst="rect">
            <a:avLst/>
          </a:prstGeom>
          <a:noFill/>
          <a:ln>
            <a:noFill/>
          </a:ln>
        </p:spPr>
      </p:pic>
      <p:cxnSp>
        <p:nvCxnSpPr>
          <p:cNvPr id="311" name="Google Shape;311;p42"/>
          <p:cNvCxnSpPr/>
          <p:nvPr/>
        </p:nvCxnSpPr>
        <p:spPr>
          <a:xfrm flipH="1" rot="10800000">
            <a:off x="5709250" y="4270875"/>
            <a:ext cx="2738700" cy="11700"/>
          </a:xfrm>
          <a:prstGeom prst="straightConnector1">
            <a:avLst/>
          </a:prstGeom>
          <a:noFill/>
          <a:ln cap="flat" cmpd="sng" w="28575">
            <a:solidFill>
              <a:srgbClr val="A61C00"/>
            </a:solidFill>
            <a:prstDash val="solid"/>
            <a:round/>
            <a:headEnd len="med" w="med" type="none"/>
            <a:tailEnd len="med" w="med" type="none"/>
          </a:ln>
        </p:spPr>
      </p:cxnSp>
      <p:cxnSp>
        <p:nvCxnSpPr>
          <p:cNvPr id="312" name="Google Shape;312;p42"/>
          <p:cNvCxnSpPr/>
          <p:nvPr/>
        </p:nvCxnSpPr>
        <p:spPr>
          <a:xfrm flipH="1" rot="10800000">
            <a:off x="848700" y="4491384"/>
            <a:ext cx="1924800" cy="19800"/>
          </a:xfrm>
          <a:prstGeom prst="straightConnector1">
            <a:avLst/>
          </a:prstGeom>
          <a:noFill/>
          <a:ln cap="flat" cmpd="sng" w="28575">
            <a:solidFill>
              <a:srgbClr val="A61C0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analysis &amp; Remaining challenges</a:t>
            </a:r>
            <a:endParaRPr sz="1600"/>
          </a:p>
        </p:txBody>
      </p:sp>
      <p:sp>
        <p:nvSpPr>
          <p:cNvPr id="318" name="Google Shape;318;p43"/>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lang="en" sz="1800"/>
              <a:t>X caught Y</a:t>
            </a:r>
            <a:endParaRPr sz="1800"/>
          </a:p>
          <a:p>
            <a:pPr indent="-342900" lvl="1" marL="914400" rtl="0" algn="l">
              <a:lnSpc>
                <a:spcPct val="114000"/>
              </a:lnSpc>
              <a:spcBef>
                <a:spcPts val="0"/>
              </a:spcBef>
              <a:spcAft>
                <a:spcPts val="0"/>
              </a:spcAft>
              <a:buSzPts val="1800"/>
              <a:buChar char="○"/>
            </a:pPr>
            <a:r>
              <a:rPr lang="en" sz="1800"/>
              <a:t>“She caught the runner in first”  ⇒  she &gt;</a:t>
            </a:r>
            <a:r>
              <a:rPr baseline="30000" lang="en" sz="1800"/>
              <a:t>speed</a:t>
            </a:r>
            <a:r>
              <a:rPr lang="en" sz="1800"/>
              <a:t> </a:t>
            </a:r>
            <a:r>
              <a:rPr lang="en" sz="1800"/>
              <a:t>runner</a:t>
            </a:r>
            <a:endParaRPr sz="1800"/>
          </a:p>
          <a:p>
            <a:pPr indent="-342900" lvl="1" marL="914400" rtl="0" algn="l">
              <a:lnSpc>
                <a:spcPct val="114000"/>
              </a:lnSpc>
              <a:spcBef>
                <a:spcPts val="0"/>
              </a:spcBef>
              <a:spcAft>
                <a:spcPts val="0"/>
              </a:spcAft>
              <a:buSzPts val="1800"/>
              <a:buChar char="○"/>
            </a:pPr>
            <a:r>
              <a:rPr lang="en" sz="1800"/>
              <a:t>“She caught the baseball”  ⇒  she &lt;</a:t>
            </a:r>
            <a:r>
              <a:rPr baseline="30000" lang="en" sz="1800"/>
              <a:t>speed</a:t>
            </a:r>
            <a:r>
              <a:rPr lang="en" sz="1800"/>
              <a:t>  baseball</a:t>
            </a:r>
            <a:endParaRPr sz="1800"/>
          </a:p>
          <a:p>
            <a:pPr indent="0" lvl="0" marL="0" rtl="0" algn="l">
              <a:lnSpc>
                <a:spcPct val="114000"/>
              </a:lnSpc>
              <a:spcBef>
                <a:spcPts val="0"/>
              </a:spcBef>
              <a:spcAft>
                <a:spcPts val="0"/>
              </a:spcAft>
              <a:buNone/>
            </a:pPr>
            <a:r>
              <a:rPr lang="en" sz="1800"/>
              <a:t>	Multiple usages of the same verb</a:t>
            </a:r>
            <a:endParaRPr sz="1800"/>
          </a:p>
          <a:p>
            <a:pPr indent="0" lvl="0" marL="0" rtl="0" algn="l">
              <a:lnSpc>
                <a:spcPct val="114000"/>
              </a:lnSpc>
              <a:spcBef>
                <a:spcPts val="0"/>
              </a:spcBef>
              <a:spcAft>
                <a:spcPts val="0"/>
              </a:spcAft>
              <a:buNone/>
            </a:pPr>
            <a:r>
              <a:t/>
            </a:r>
            <a:endParaRPr sz="1800"/>
          </a:p>
          <a:p>
            <a:pPr indent="-342900" lvl="0" marL="457200" rtl="0" algn="l">
              <a:lnSpc>
                <a:spcPct val="114000"/>
              </a:lnSpc>
              <a:spcBef>
                <a:spcPts val="0"/>
              </a:spcBef>
              <a:spcAft>
                <a:spcPts val="0"/>
              </a:spcAft>
              <a:buSzPts val="1800"/>
              <a:buChar char="●"/>
            </a:pPr>
            <a:r>
              <a:rPr lang="en" sz="1800"/>
              <a:t>PERSON stopped X with Y</a:t>
            </a:r>
            <a:endParaRPr sz="1800"/>
          </a:p>
          <a:p>
            <a:pPr indent="-342900" lvl="1" marL="914400" rtl="0" algn="l">
              <a:lnSpc>
                <a:spcPct val="114000"/>
              </a:lnSpc>
              <a:spcBef>
                <a:spcPts val="0"/>
              </a:spcBef>
              <a:spcAft>
                <a:spcPts val="0"/>
              </a:spcAft>
              <a:buSzPts val="1800"/>
              <a:buChar char="○"/>
            </a:pPr>
            <a:r>
              <a:rPr lang="en" sz="1800"/>
              <a:t>“He stopped a fly with a jar”  ⇒  fly &lt;</a:t>
            </a:r>
            <a:r>
              <a:rPr baseline="30000" lang="en" sz="1800"/>
              <a:t>weight</a:t>
            </a:r>
            <a:r>
              <a:rPr lang="en" sz="1800"/>
              <a:t> jar</a:t>
            </a:r>
            <a:endParaRPr sz="1800"/>
          </a:p>
          <a:p>
            <a:pPr indent="-342900" lvl="1" marL="914400" rtl="0" algn="l">
              <a:lnSpc>
                <a:spcPct val="114000"/>
              </a:lnSpc>
              <a:spcBef>
                <a:spcPts val="0"/>
              </a:spcBef>
              <a:spcAft>
                <a:spcPts val="0"/>
              </a:spcAft>
              <a:buSzPts val="1800"/>
              <a:buChar char="○"/>
            </a:pPr>
            <a:r>
              <a:rPr lang="en" sz="1800"/>
              <a:t>“She stopped the car with the brake”  ⇒  car &gt;</a:t>
            </a:r>
            <a:r>
              <a:rPr baseline="30000" lang="en" sz="1800"/>
              <a:t>weight</a:t>
            </a:r>
            <a:r>
              <a:rPr lang="en" sz="1800"/>
              <a:t> brake</a:t>
            </a:r>
            <a:endParaRPr sz="1800"/>
          </a:p>
          <a:p>
            <a:pPr indent="457200" lvl="0" marL="0" rtl="0" algn="l">
              <a:lnSpc>
                <a:spcPct val="114000"/>
              </a:lnSpc>
              <a:spcBef>
                <a:spcPts val="0"/>
              </a:spcBef>
              <a:spcAft>
                <a:spcPts val="0"/>
              </a:spcAft>
              <a:buNone/>
            </a:pPr>
            <a:r>
              <a:rPr lang="en" sz="1800"/>
              <a:t>U</a:t>
            </a:r>
            <a:r>
              <a:rPr lang="en" sz="1800"/>
              <a:t>nderlying</a:t>
            </a:r>
            <a:r>
              <a:rPr lang="en" sz="1800"/>
              <a:t> </a:t>
            </a:r>
            <a:r>
              <a:rPr lang="en" sz="1800"/>
              <a:t>complex physics</a:t>
            </a:r>
            <a:endParaRPr sz="1800"/>
          </a:p>
          <a:p>
            <a:pPr indent="0" lvl="0" marL="0" rtl="0" algn="l">
              <a:lnSpc>
                <a:spcPct val="114000"/>
              </a:lnSpc>
              <a:spcBef>
                <a:spcPts val="0"/>
              </a:spcBef>
              <a:spcAft>
                <a:spcPts val="0"/>
              </a:spcAft>
              <a:buNone/>
            </a:pPr>
            <a:r>
              <a:t/>
            </a:r>
            <a:endParaRPr sz="1000"/>
          </a:p>
          <a:p>
            <a:pPr indent="0" lvl="0" marL="0" rtl="0" algn="l">
              <a:lnSpc>
                <a:spcPct val="114000"/>
              </a:lnSpc>
              <a:spcBef>
                <a:spcPts val="0"/>
              </a:spcBef>
              <a:spcAft>
                <a:spcPts val="0"/>
              </a:spcAft>
              <a:buNone/>
            </a:pPr>
            <a:r>
              <a:rPr b="1" lang="en" sz="1400"/>
              <a:t>(examples from the paper) </a:t>
            </a:r>
            <a:endParaRPr b="1"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&amp; Takeaway</a:t>
            </a:r>
            <a:endParaRPr sz="1600"/>
          </a:p>
        </p:txBody>
      </p:sp>
      <p:sp>
        <p:nvSpPr>
          <p:cNvPr id="324" name="Google Shape;324;p44"/>
          <p:cNvSpPr txBox="1"/>
          <p:nvPr>
            <p:ph idx="1" type="body"/>
          </p:nvPr>
        </p:nvSpPr>
        <p:spPr>
          <a:xfrm>
            <a:off x="729450" y="1545475"/>
            <a:ext cx="37008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It is possible to design a model or inference algorithm that can reason about unspoken knowledge, drawing the clue from how people use the language.</a:t>
            </a:r>
            <a:endParaRPr sz="1800"/>
          </a:p>
        </p:txBody>
      </p:sp>
      <p:pic>
        <p:nvPicPr>
          <p:cNvPr id="325" name="Google Shape;325;p44"/>
          <p:cNvPicPr preferRelativeResize="0"/>
          <p:nvPr/>
        </p:nvPicPr>
        <p:blipFill rotWithShape="1">
          <a:blip r:embed="rId3">
            <a:alphaModFix/>
          </a:blip>
          <a:srcRect b="0" l="3502" r="6000" t="0"/>
          <a:stretch/>
        </p:blipFill>
        <p:spPr>
          <a:xfrm>
            <a:off x="4493750" y="1236800"/>
            <a:ext cx="4393724" cy="2517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2:  Action-Effect </a:t>
            </a:r>
            <a:endParaRPr/>
          </a:p>
        </p:txBody>
      </p:sp>
      <p:sp>
        <p:nvSpPr>
          <p:cNvPr id="331" name="Google Shape;331;p45"/>
          <p:cNvSpPr txBox="1"/>
          <p:nvPr>
            <p:ph idx="1" type="body"/>
          </p:nvPr>
        </p:nvSpPr>
        <p:spPr>
          <a:xfrm>
            <a:off x="729450" y="1545475"/>
            <a:ext cx="47316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600">
                <a:solidFill>
                  <a:srgbClr val="666666"/>
                </a:solidFill>
              </a:rPr>
              <a:t>What Action Causes This? Towards Naive Physical Action-Effect Prediction</a:t>
            </a:r>
            <a:endParaRPr b="1" sz="1600"/>
          </a:p>
          <a:p>
            <a:pPr indent="0" lvl="0" marL="0" rtl="0" algn="l">
              <a:lnSpc>
                <a:spcPct val="114000"/>
              </a:lnSpc>
              <a:spcBef>
                <a:spcPts val="0"/>
              </a:spcBef>
              <a:spcAft>
                <a:spcPts val="0"/>
              </a:spcAft>
              <a:buNone/>
            </a:pPr>
            <a:r>
              <a:rPr lang="en" sz="1400"/>
              <a:t>Qiaozi Gao, Shaohua Yang, Joyce Chai, Lucy Vanderwende </a:t>
            </a:r>
            <a:r>
              <a:rPr lang="en" sz="1400"/>
              <a:t>(</a:t>
            </a:r>
            <a:r>
              <a:rPr i="1" lang="en" sz="1400"/>
              <a:t>ACL 2018</a:t>
            </a:r>
            <a:r>
              <a:rPr lang="en" sz="1400"/>
              <a:t>)</a:t>
            </a:r>
            <a:endParaRPr sz="1400"/>
          </a:p>
          <a:p>
            <a:pPr indent="457200" lvl="0" marL="0" rtl="0" algn="l">
              <a:lnSpc>
                <a:spcPct val="114000"/>
              </a:lnSpc>
              <a:spcBef>
                <a:spcPts val="0"/>
              </a:spcBef>
              <a:spcAft>
                <a:spcPts val="0"/>
              </a:spcAft>
              <a:buNone/>
            </a:pPr>
            <a:r>
              <a:t/>
            </a:r>
            <a:endParaRPr sz="1400"/>
          </a:p>
          <a:p>
            <a:pPr indent="0" lvl="0" marL="0" rtl="0" algn="l">
              <a:lnSpc>
                <a:spcPct val="114000"/>
              </a:lnSpc>
              <a:spcBef>
                <a:spcPts val="0"/>
              </a:spcBef>
              <a:spcAft>
                <a:spcPts val="0"/>
              </a:spcAft>
              <a:buNone/>
            </a:pPr>
            <a:r>
              <a:rPr lang="en" sz="1200"/>
              <a:t>“</a:t>
            </a:r>
            <a:r>
              <a:rPr lang="en" sz="1200">
                <a:solidFill>
                  <a:srgbClr val="666666"/>
                </a:solidFill>
              </a:rPr>
              <a:t>this paper introduces a new task on naive physical action-effect prediction, which addresses the relations between concrete actions (expressed in the form of verb- noun pairs) and their effects on the state of the physical world as depicted by images. Our empirical results have shown that web data can be used to complement a small number of seed examples (e.g., three examples for each action) for model learning.</a:t>
            </a:r>
            <a:r>
              <a:rPr lang="en" sz="1200">
                <a:solidFill>
                  <a:srgbClr val="666666"/>
                </a:solidFill>
              </a:rPr>
              <a:t>” </a:t>
            </a:r>
            <a:endParaRPr sz="1200">
              <a:solidFill>
                <a:srgbClr val="666666"/>
              </a:solidFill>
            </a:endParaRPr>
          </a:p>
        </p:txBody>
      </p:sp>
      <p:pic>
        <p:nvPicPr>
          <p:cNvPr id="332" name="Google Shape;332;p45"/>
          <p:cNvPicPr preferRelativeResize="0"/>
          <p:nvPr/>
        </p:nvPicPr>
        <p:blipFill>
          <a:blip r:embed="rId3">
            <a:alphaModFix/>
          </a:blip>
          <a:stretch>
            <a:fillRect/>
          </a:stretch>
        </p:blipFill>
        <p:spPr>
          <a:xfrm>
            <a:off x="5878350" y="851350"/>
            <a:ext cx="2722049" cy="40639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338" name="Google Shape;338;p46"/>
          <p:cNvSpPr txBox="1"/>
          <p:nvPr>
            <p:ph idx="1" type="body"/>
          </p:nvPr>
        </p:nvSpPr>
        <p:spPr>
          <a:xfrm>
            <a:off x="278700" y="1545475"/>
            <a:ext cx="4706100" cy="3184200"/>
          </a:xfrm>
          <a:prstGeom prst="rect">
            <a:avLst/>
          </a:prstGeom>
        </p:spPr>
        <p:txBody>
          <a:bodyPr anchorCtr="0" anchor="t" bIns="91425" lIns="91425" spcFirstLastPara="1" rIns="91425" wrap="square" tIns="91425">
            <a:noAutofit/>
          </a:bodyPr>
          <a:lstStyle/>
          <a:p>
            <a:pPr indent="-330200" lvl="0" marL="457200" rtl="0" algn="l">
              <a:lnSpc>
                <a:spcPct val="114000"/>
              </a:lnSpc>
              <a:spcBef>
                <a:spcPts val="0"/>
              </a:spcBef>
              <a:spcAft>
                <a:spcPts val="0"/>
              </a:spcAft>
              <a:buSzPts val="1600"/>
              <a:buChar char="●"/>
            </a:pPr>
            <a:r>
              <a:rPr lang="en" sz="1600"/>
              <a:t>Want to learn </a:t>
            </a:r>
            <a:r>
              <a:rPr b="1" lang="en" sz="1600"/>
              <a:t>action-effect knowledge</a:t>
            </a:r>
            <a:r>
              <a:rPr lang="en" sz="1600"/>
              <a:t> like </a:t>
            </a:r>
            <a:br>
              <a:rPr lang="en" sz="1600"/>
            </a:br>
            <a:r>
              <a:rPr lang="en" sz="1600"/>
              <a:t>    “splice an apple” (action) ⇒</a:t>
            </a:r>
            <a:br>
              <a:rPr lang="en" sz="1600"/>
            </a:br>
            <a:r>
              <a:rPr lang="en" sz="1600"/>
              <a:t>    “divided into smaller pieces”  (physical state change)</a:t>
            </a:r>
            <a:endParaRPr sz="1600"/>
          </a:p>
          <a:p>
            <a:pPr indent="0" lvl="0" marL="457200" rtl="0" algn="l">
              <a:lnSpc>
                <a:spcPct val="114000"/>
              </a:lnSpc>
              <a:spcBef>
                <a:spcPts val="0"/>
              </a:spcBef>
              <a:spcAft>
                <a:spcPts val="0"/>
              </a:spcAft>
              <a:buNone/>
            </a:pPr>
            <a:r>
              <a:t/>
            </a:r>
            <a:endParaRPr sz="1600"/>
          </a:p>
          <a:p>
            <a:pPr indent="-330200" lvl="0" marL="457200" rtl="0" algn="l">
              <a:lnSpc>
                <a:spcPct val="114000"/>
              </a:lnSpc>
              <a:spcBef>
                <a:spcPts val="0"/>
              </a:spcBef>
              <a:spcAft>
                <a:spcPts val="0"/>
              </a:spcAft>
              <a:buSzPts val="1600"/>
              <a:buChar char="●"/>
            </a:pPr>
            <a:r>
              <a:rPr lang="en" sz="1600"/>
              <a:t>Such knowledge is not collected in existing knowledge base like YAGO, Freebase</a:t>
            </a:r>
            <a:endParaRPr sz="1600"/>
          </a:p>
          <a:p>
            <a:pPr indent="0" lvl="0" marL="0" rtl="0" algn="l">
              <a:lnSpc>
                <a:spcPct val="114000"/>
              </a:lnSpc>
              <a:spcBef>
                <a:spcPts val="0"/>
              </a:spcBef>
              <a:spcAft>
                <a:spcPts val="0"/>
              </a:spcAft>
              <a:buNone/>
            </a:pPr>
            <a:r>
              <a:t/>
            </a:r>
            <a:endParaRPr sz="1600"/>
          </a:p>
          <a:p>
            <a:pPr indent="-330200" lvl="0" marL="457200" rtl="0" algn="l">
              <a:lnSpc>
                <a:spcPct val="114000"/>
              </a:lnSpc>
              <a:spcBef>
                <a:spcPts val="0"/>
              </a:spcBef>
              <a:spcAft>
                <a:spcPts val="0"/>
              </a:spcAft>
              <a:buSzPts val="1600"/>
              <a:buChar char="●"/>
            </a:pPr>
            <a:r>
              <a:rPr lang="en" sz="1600"/>
              <a:t>But can be useful for robots to reason about the state of the world and plan for actions.</a:t>
            </a:r>
            <a:endParaRPr sz="1600"/>
          </a:p>
        </p:txBody>
      </p:sp>
      <p:pic>
        <p:nvPicPr>
          <p:cNvPr id="339" name="Google Shape;339;p46"/>
          <p:cNvPicPr preferRelativeResize="0"/>
          <p:nvPr/>
        </p:nvPicPr>
        <p:blipFill>
          <a:blip r:embed="rId3">
            <a:alphaModFix/>
          </a:blip>
          <a:stretch>
            <a:fillRect/>
          </a:stretch>
        </p:blipFill>
        <p:spPr>
          <a:xfrm>
            <a:off x="4896950" y="1218350"/>
            <a:ext cx="4184799" cy="35934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345" name="Google Shape;345;p47"/>
          <p:cNvSpPr txBox="1"/>
          <p:nvPr>
            <p:ph idx="1" type="body"/>
          </p:nvPr>
        </p:nvSpPr>
        <p:spPr>
          <a:xfrm>
            <a:off x="500850" y="1393075"/>
            <a:ext cx="7688700" cy="3184200"/>
          </a:xfrm>
          <a:prstGeom prst="rect">
            <a:avLst/>
          </a:prstGeom>
        </p:spPr>
        <p:txBody>
          <a:bodyPr anchorCtr="0" anchor="t" bIns="91425" lIns="91425" spcFirstLastPara="1" rIns="91425" wrap="square" tIns="91425">
            <a:noAutofit/>
          </a:bodyPr>
          <a:lstStyle/>
          <a:p>
            <a:pPr indent="-330200" lvl="0" marL="457200" rtl="0" algn="l">
              <a:lnSpc>
                <a:spcPct val="114000"/>
              </a:lnSpc>
              <a:spcBef>
                <a:spcPts val="0"/>
              </a:spcBef>
              <a:spcAft>
                <a:spcPts val="0"/>
              </a:spcAft>
              <a:buSzPts val="1600"/>
              <a:buChar char="●"/>
            </a:pPr>
            <a:r>
              <a:rPr lang="en" sz="1600"/>
              <a:t>Actions (verb-noun pairs):</a:t>
            </a:r>
            <a:endParaRPr sz="1600"/>
          </a:p>
          <a:p>
            <a:pPr indent="-330200" lvl="1" marL="914400" rtl="0" algn="l">
              <a:lnSpc>
                <a:spcPct val="114000"/>
              </a:lnSpc>
              <a:spcBef>
                <a:spcPts val="0"/>
              </a:spcBef>
              <a:spcAft>
                <a:spcPts val="0"/>
              </a:spcAft>
              <a:buSzPts val="1600"/>
              <a:buChar char="○"/>
            </a:pPr>
            <a:r>
              <a:rPr lang="en" sz="1600"/>
              <a:t>M</a:t>
            </a:r>
            <a:r>
              <a:rPr lang="en" sz="1600"/>
              <a:t>anually selected </a:t>
            </a:r>
            <a:r>
              <a:rPr lang="en" sz="1600"/>
              <a:t>140 verb-noun pairs that are concrete and appear in everyday life.  E.g.  “tear + book”, “wipe + window”, “</a:t>
            </a:r>
            <a:r>
              <a:rPr lang="en" sz="1600"/>
              <a:t>peel + orange”</a:t>
            </a:r>
            <a:endParaRPr sz="1600"/>
          </a:p>
          <a:p>
            <a:pPr indent="0" lvl="0" marL="0" rtl="0" algn="l">
              <a:lnSpc>
                <a:spcPct val="114000"/>
              </a:lnSpc>
              <a:spcBef>
                <a:spcPts val="0"/>
              </a:spcBef>
              <a:spcAft>
                <a:spcPts val="0"/>
              </a:spcAft>
              <a:buNone/>
            </a:pPr>
            <a:r>
              <a:t/>
            </a:r>
            <a:endParaRPr sz="1000"/>
          </a:p>
          <a:p>
            <a:pPr indent="-330200" lvl="0" marL="457200" rtl="0" algn="l">
              <a:lnSpc>
                <a:spcPct val="114000"/>
              </a:lnSpc>
              <a:spcBef>
                <a:spcPts val="0"/>
              </a:spcBef>
              <a:spcAft>
                <a:spcPts val="0"/>
              </a:spcAft>
              <a:buSzPts val="1600"/>
              <a:buChar char="●"/>
            </a:pPr>
            <a:r>
              <a:rPr lang="en" sz="1600"/>
              <a:t>Effect Description in Language (1400 per action)</a:t>
            </a:r>
            <a:endParaRPr sz="1600"/>
          </a:p>
          <a:p>
            <a:pPr indent="-330200" lvl="1" marL="914400" rtl="0" algn="l">
              <a:lnSpc>
                <a:spcPct val="114000"/>
              </a:lnSpc>
              <a:spcBef>
                <a:spcPts val="0"/>
              </a:spcBef>
              <a:spcAft>
                <a:spcPts val="0"/>
              </a:spcAft>
              <a:buSzPts val="1600"/>
              <a:buChar char="○"/>
            </a:pPr>
            <a:r>
              <a:rPr lang="en" sz="1600"/>
              <a:t>“The book is </a:t>
            </a:r>
            <a:r>
              <a:rPr b="1" lang="en" sz="1600"/>
              <a:t>ripped</a:t>
            </a:r>
            <a:r>
              <a:rPr lang="en" sz="1600"/>
              <a:t>”</a:t>
            </a:r>
            <a:endParaRPr sz="1600"/>
          </a:p>
          <a:p>
            <a:pPr indent="-330200" lvl="1" marL="914400" rtl="0" algn="l">
              <a:lnSpc>
                <a:spcPct val="114000"/>
              </a:lnSpc>
              <a:spcBef>
                <a:spcPts val="0"/>
              </a:spcBef>
              <a:spcAft>
                <a:spcPts val="0"/>
              </a:spcAft>
              <a:buSzPts val="1600"/>
              <a:buChar char="○"/>
            </a:pPr>
            <a:r>
              <a:rPr lang="en" sz="1600"/>
              <a:t>“The window would begin to get </a:t>
            </a:r>
            <a:r>
              <a:rPr b="1" lang="en" sz="1600"/>
              <a:t>clean</a:t>
            </a:r>
            <a:r>
              <a:rPr lang="en" sz="1600"/>
              <a:t>”</a:t>
            </a:r>
            <a:endParaRPr sz="1600"/>
          </a:p>
          <a:p>
            <a:pPr indent="-330200" lvl="1" marL="914400" rtl="0" algn="l">
              <a:lnSpc>
                <a:spcPct val="114000"/>
              </a:lnSpc>
              <a:spcBef>
                <a:spcPts val="0"/>
              </a:spcBef>
              <a:spcAft>
                <a:spcPts val="0"/>
              </a:spcAft>
              <a:buSzPts val="1600"/>
              <a:buChar char="○"/>
            </a:pPr>
            <a:r>
              <a:rPr lang="en" sz="1600"/>
              <a:t>“The orange is divided </a:t>
            </a:r>
            <a:r>
              <a:rPr b="1" lang="en" sz="1600"/>
              <a:t>slices</a:t>
            </a:r>
            <a:r>
              <a:rPr lang="en" sz="1600"/>
              <a:t>”</a:t>
            </a:r>
            <a:endParaRPr sz="1600"/>
          </a:p>
          <a:p>
            <a:pPr indent="0" lvl="0" marL="0" rtl="0" algn="l">
              <a:lnSpc>
                <a:spcPct val="114000"/>
              </a:lnSpc>
              <a:spcBef>
                <a:spcPts val="0"/>
              </a:spcBef>
              <a:spcAft>
                <a:spcPts val="0"/>
              </a:spcAft>
              <a:buNone/>
            </a:pPr>
            <a:r>
              <a:t/>
            </a:r>
            <a:endParaRPr sz="1000"/>
          </a:p>
          <a:p>
            <a:pPr indent="-330200" lvl="0" marL="457200" rtl="0" algn="l">
              <a:lnSpc>
                <a:spcPct val="114000"/>
              </a:lnSpc>
              <a:spcBef>
                <a:spcPts val="0"/>
              </a:spcBef>
              <a:spcAft>
                <a:spcPts val="0"/>
              </a:spcAft>
              <a:buSzPts val="1600"/>
              <a:buChar char="●"/>
            </a:pPr>
            <a:r>
              <a:rPr lang="en" sz="1600"/>
              <a:t>Effects Depicted in Images</a:t>
            </a:r>
            <a:endParaRPr sz="1600"/>
          </a:p>
          <a:p>
            <a:pPr indent="-330200" lvl="1" marL="914400" rtl="0" algn="l">
              <a:lnSpc>
                <a:spcPct val="114000"/>
              </a:lnSpc>
              <a:spcBef>
                <a:spcPts val="0"/>
              </a:spcBef>
              <a:spcAft>
                <a:spcPts val="0"/>
              </a:spcAft>
              <a:buSzPts val="1600"/>
              <a:buChar char="○"/>
            </a:pPr>
            <a:r>
              <a:rPr lang="en" sz="1600"/>
              <a:t>Manually collect 5 positive / 5 negative</a:t>
            </a:r>
            <a:br>
              <a:rPr lang="en" sz="1600"/>
            </a:br>
            <a:r>
              <a:rPr lang="en" sz="1600"/>
              <a:t>images</a:t>
            </a:r>
            <a:endParaRPr sz="1600"/>
          </a:p>
        </p:txBody>
      </p:sp>
      <p:pic>
        <p:nvPicPr>
          <p:cNvPr id="346" name="Google Shape;346;p47"/>
          <p:cNvPicPr preferRelativeResize="0"/>
          <p:nvPr/>
        </p:nvPicPr>
        <p:blipFill>
          <a:blip r:embed="rId3">
            <a:alphaModFix/>
          </a:blip>
          <a:stretch>
            <a:fillRect/>
          </a:stretch>
        </p:blipFill>
        <p:spPr>
          <a:xfrm>
            <a:off x="5515134" y="2394028"/>
            <a:ext cx="3486849" cy="27250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8"/>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 Action-effect prediction using images</a:t>
            </a:r>
            <a:endParaRPr/>
          </a:p>
        </p:txBody>
      </p:sp>
      <p:sp>
        <p:nvSpPr>
          <p:cNvPr id="352" name="Google Shape;352;p48"/>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lang="en" sz="1800"/>
              <a:t>Given an image that depicts a state of the world, can we predict what action could have caused it?</a:t>
            </a:r>
            <a:endParaRPr sz="1800"/>
          </a:p>
          <a:p>
            <a:pPr indent="-342900" lvl="0" marL="457200" rtl="0" algn="l">
              <a:lnSpc>
                <a:spcPct val="114000"/>
              </a:lnSpc>
              <a:spcBef>
                <a:spcPts val="0"/>
              </a:spcBef>
              <a:spcAft>
                <a:spcPts val="0"/>
              </a:spcAft>
              <a:buSzPts val="1800"/>
              <a:buChar char="●"/>
            </a:pPr>
            <a:r>
              <a:rPr lang="en" sz="1800"/>
              <a:t>Given an action (verb-noun), find the most likely image depicting the effect</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rPr lang="en" sz="1800" u="sng"/>
              <a:t>Model sketch</a:t>
            </a:r>
            <a:endParaRPr sz="1800" u="sng"/>
          </a:p>
          <a:p>
            <a:pPr indent="457200" lvl="0" marL="0" rtl="0" algn="l">
              <a:lnSpc>
                <a:spcPct val="114000"/>
              </a:lnSpc>
              <a:spcBef>
                <a:spcPts val="0"/>
              </a:spcBef>
              <a:spcAft>
                <a:spcPts val="0"/>
              </a:spcAft>
              <a:buNone/>
            </a:pPr>
            <a:r>
              <a:rPr lang="en" sz="1800"/>
              <a:t>Pr (action | effect image)   =  softmax ( CNN (image) )</a:t>
            </a:r>
            <a:endParaRPr sz="1800"/>
          </a:p>
          <a:p>
            <a:pPr indent="0" lvl="0" marL="0" rtl="0" algn="l">
              <a:lnSpc>
                <a:spcPct val="114000"/>
              </a:lnSpc>
              <a:spcBef>
                <a:spcPts val="0"/>
              </a:spcBef>
              <a:spcAft>
                <a:spcPts val="0"/>
              </a:spcAft>
              <a:buNone/>
            </a:pPr>
            <a:r>
              <a:rPr lang="en" sz="1800"/>
              <a:t> </a:t>
            </a:r>
            <a:endParaRPr sz="1800"/>
          </a:p>
          <a:p>
            <a:pPr indent="0" lvl="0" marL="0" rtl="0" algn="l">
              <a:lnSpc>
                <a:spcPct val="114000"/>
              </a:lnSpc>
              <a:spcBef>
                <a:spcPts val="0"/>
              </a:spcBef>
              <a:spcAft>
                <a:spcPts val="0"/>
              </a:spcAft>
              <a:buNone/>
            </a:pPr>
            <a:r>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9"/>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358" name="Google Shape;358;p49"/>
          <p:cNvSpPr txBox="1"/>
          <p:nvPr>
            <p:ph idx="1" type="body"/>
          </p:nvPr>
        </p:nvSpPr>
        <p:spPr>
          <a:xfrm>
            <a:off x="505750" y="1545475"/>
            <a:ext cx="21672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The manual data is too small for training. </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rPr lang="en" sz="1800"/>
              <a:t>Add web searched images for training as bootstrapping</a:t>
            </a:r>
            <a:endParaRPr sz="1800"/>
          </a:p>
        </p:txBody>
      </p:sp>
      <p:pic>
        <p:nvPicPr>
          <p:cNvPr id="359" name="Google Shape;359;p49"/>
          <p:cNvPicPr preferRelativeResize="0"/>
          <p:nvPr/>
        </p:nvPicPr>
        <p:blipFill>
          <a:blip r:embed="rId3">
            <a:alphaModFix/>
          </a:blip>
          <a:stretch>
            <a:fillRect/>
          </a:stretch>
        </p:blipFill>
        <p:spPr>
          <a:xfrm>
            <a:off x="2582423" y="1209987"/>
            <a:ext cx="6521051" cy="3702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(bootstrapping)</a:t>
            </a:r>
            <a:endParaRPr/>
          </a:p>
        </p:txBody>
      </p:sp>
      <p:pic>
        <p:nvPicPr>
          <p:cNvPr id="365" name="Google Shape;365;p50"/>
          <p:cNvPicPr preferRelativeResize="0"/>
          <p:nvPr/>
        </p:nvPicPr>
        <p:blipFill>
          <a:blip r:embed="rId3">
            <a:alphaModFix/>
          </a:blip>
          <a:stretch>
            <a:fillRect/>
          </a:stretch>
        </p:blipFill>
        <p:spPr>
          <a:xfrm>
            <a:off x="296423" y="1362387"/>
            <a:ext cx="6521051" cy="3702775"/>
          </a:xfrm>
          <a:prstGeom prst="rect">
            <a:avLst/>
          </a:prstGeom>
          <a:noFill/>
          <a:ln>
            <a:noFill/>
          </a:ln>
        </p:spPr>
      </p:pic>
      <p:pic>
        <p:nvPicPr>
          <p:cNvPr id="366" name="Google Shape;366;p50"/>
          <p:cNvPicPr preferRelativeResize="0"/>
          <p:nvPr/>
        </p:nvPicPr>
        <p:blipFill>
          <a:blip r:embed="rId4">
            <a:alphaModFix/>
          </a:blip>
          <a:stretch>
            <a:fillRect/>
          </a:stretch>
        </p:blipFill>
        <p:spPr>
          <a:xfrm>
            <a:off x="5144025" y="959900"/>
            <a:ext cx="3839731" cy="783475"/>
          </a:xfrm>
          <a:prstGeom prst="rect">
            <a:avLst/>
          </a:prstGeom>
          <a:noFill/>
          <a:ln>
            <a:noFill/>
          </a:ln>
        </p:spPr>
      </p:pic>
      <p:pic>
        <p:nvPicPr>
          <p:cNvPr id="367" name="Google Shape;367;p50"/>
          <p:cNvPicPr preferRelativeResize="0"/>
          <p:nvPr/>
        </p:nvPicPr>
        <p:blipFill>
          <a:blip r:embed="rId5">
            <a:alphaModFix/>
          </a:blip>
          <a:stretch>
            <a:fillRect/>
          </a:stretch>
        </p:blipFill>
        <p:spPr>
          <a:xfrm>
            <a:off x="6077550" y="3235725"/>
            <a:ext cx="2506700" cy="862525"/>
          </a:xfrm>
          <a:prstGeom prst="rect">
            <a:avLst/>
          </a:prstGeom>
          <a:noFill/>
          <a:ln>
            <a:noFill/>
          </a:ln>
        </p:spPr>
      </p:pic>
      <p:cxnSp>
        <p:nvCxnSpPr>
          <p:cNvPr id="368" name="Google Shape;368;p50"/>
          <p:cNvCxnSpPr/>
          <p:nvPr/>
        </p:nvCxnSpPr>
        <p:spPr>
          <a:xfrm flipH="1">
            <a:off x="7595425" y="3916251"/>
            <a:ext cx="116100" cy="608700"/>
          </a:xfrm>
          <a:prstGeom prst="straightConnector1">
            <a:avLst/>
          </a:prstGeom>
          <a:noFill/>
          <a:ln cap="flat" cmpd="sng" w="19050">
            <a:solidFill>
              <a:srgbClr val="38761D"/>
            </a:solidFill>
            <a:prstDash val="solid"/>
            <a:round/>
            <a:headEnd len="med" w="med" type="triangle"/>
            <a:tailEnd len="med" w="med" type="none"/>
          </a:ln>
        </p:spPr>
      </p:cxnSp>
      <p:sp>
        <p:nvSpPr>
          <p:cNvPr id="369" name="Google Shape;369;p50"/>
          <p:cNvSpPr txBox="1"/>
          <p:nvPr/>
        </p:nvSpPr>
        <p:spPr>
          <a:xfrm>
            <a:off x="7099975" y="4524951"/>
            <a:ext cx="9909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True label</a:t>
            </a:r>
            <a:endParaRPr>
              <a:latin typeface="Lato"/>
              <a:ea typeface="Lato"/>
              <a:cs typeface="Lato"/>
              <a:sym typeface="Lato"/>
            </a:endParaRPr>
          </a:p>
        </p:txBody>
      </p:sp>
      <p:cxnSp>
        <p:nvCxnSpPr>
          <p:cNvPr id="370" name="Google Shape;370;p50"/>
          <p:cNvCxnSpPr/>
          <p:nvPr/>
        </p:nvCxnSpPr>
        <p:spPr>
          <a:xfrm>
            <a:off x="8419075" y="3885000"/>
            <a:ext cx="125400" cy="671100"/>
          </a:xfrm>
          <a:prstGeom prst="straightConnector1">
            <a:avLst/>
          </a:prstGeom>
          <a:noFill/>
          <a:ln cap="flat" cmpd="sng" w="19050">
            <a:solidFill>
              <a:srgbClr val="38761D"/>
            </a:solidFill>
            <a:prstDash val="solid"/>
            <a:round/>
            <a:headEnd len="med" w="med" type="triangle"/>
            <a:tailEnd len="med" w="med" type="none"/>
          </a:ln>
        </p:spPr>
      </p:cxnSp>
      <p:sp>
        <p:nvSpPr>
          <p:cNvPr id="371" name="Google Shape;371;p50"/>
          <p:cNvSpPr txBox="1"/>
          <p:nvPr/>
        </p:nvSpPr>
        <p:spPr>
          <a:xfrm>
            <a:off x="8098125" y="4524951"/>
            <a:ext cx="10599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Prediction</a:t>
            </a:r>
            <a:endParaRPr>
              <a:latin typeface="Lato"/>
              <a:ea typeface="Lato"/>
              <a:cs typeface="Lato"/>
              <a:sym typeface="Lato"/>
            </a:endParaRPr>
          </a:p>
        </p:txBody>
      </p:sp>
      <p:cxnSp>
        <p:nvCxnSpPr>
          <p:cNvPr id="372" name="Google Shape;372;p50"/>
          <p:cNvCxnSpPr/>
          <p:nvPr/>
        </p:nvCxnSpPr>
        <p:spPr>
          <a:xfrm>
            <a:off x="6899825" y="1564500"/>
            <a:ext cx="202800" cy="525300"/>
          </a:xfrm>
          <a:prstGeom prst="straightConnector1">
            <a:avLst/>
          </a:prstGeom>
          <a:noFill/>
          <a:ln cap="flat" cmpd="sng" w="19050">
            <a:solidFill>
              <a:srgbClr val="38761D"/>
            </a:solidFill>
            <a:prstDash val="solid"/>
            <a:round/>
            <a:headEnd len="med" w="med" type="triangle"/>
            <a:tailEnd len="med" w="med" type="none"/>
          </a:ln>
        </p:spPr>
      </p:cxnSp>
      <p:sp>
        <p:nvSpPr>
          <p:cNvPr id="373" name="Google Shape;373;p50"/>
          <p:cNvSpPr txBox="1"/>
          <p:nvPr/>
        </p:nvSpPr>
        <p:spPr>
          <a:xfrm>
            <a:off x="6796825" y="2025275"/>
            <a:ext cx="11343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Noisy</a:t>
            </a:r>
            <a:r>
              <a:rPr lang="en">
                <a:latin typeface="Lato"/>
                <a:ea typeface="Lato"/>
                <a:cs typeface="Lato"/>
                <a:sym typeface="Lato"/>
              </a:rPr>
              <a:t> label</a:t>
            </a:r>
            <a:endParaRPr>
              <a:latin typeface="Lato"/>
              <a:ea typeface="Lato"/>
              <a:cs typeface="Lato"/>
              <a:sym typeface="Lato"/>
            </a:endParaRPr>
          </a:p>
        </p:txBody>
      </p:sp>
      <p:cxnSp>
        <p:nvCxnSpPr>
          <p:cNvPr id="374" name="Google Shape;374;p50"/>
          <p:cNvCxnSpPr/>
          <p:nvPr/>
        </p:nvCxnSpPr>
        <p:spPr>
          <a:xfrm>
            <a:off x="8093425" y="1564600"/>
            <a:ext cx="119400" cy="477300"/>
          </a:xfrm>
          <a:prstGeom prst="straightConnector1">
            <a:avLst/>
          </a:prstGeom>
          <a:noFill/>
          <a:ln cap="flat" cmpd="sng" w="19050">
            <a:solidFill>
              <a:srgbClr val="38761D"/>
            </a:solidFill>
            <a:prstDash val="solid"/>
            <a:round/>
            <a:headEnd len="med" w="med" type="triangle"/>
            <a:tailEnd len="med" w="med" type="none"/>
          </a:ln>
        </p:spPr>
      </p:cxnSp>
      <p:sp>
        <p:nvSpPr>
          <p:cNvPr id="375" name="Google Shape;375;p50"/>
          <p:cNvSpPr txBox="1"/>
          <p:nvPr/>
        </p:nvSpPr>
        <p:spPr>
          <a:xfrm>
            <a:off x="7940125" y="2001400"/>
            <a:ext cx="1208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Current model’s</a:t>
            </a:r>
            <a:r>
              <a:rPr lang="en">
                <a:latin typeface="Lato"/>
                <a:ea typeface="Lato"/>
                <a:cs typeface="Lato"/>
                <a:sym typeface="Lato"/>
              </a:rPr>
              <a:t> prediction (copy)</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1"/>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81" name="Google Shape;381;p51"/>
          <p:cNvPicPr preferRelativeResize="0"/>
          <p:nvPr/>
        </p:nvPicPr>
        <p:blipFill rotWithShape="1">
          <a:blip r:embed="rId3">
            <a:alphaModFix/>
          </a:blip>
          <a:srcRect b="48293" l="0" r="0" t="0"/>
          <a:stretch/>
        </p:blipFill>
        <p:spPr>
          <a:xfrm>
            <a:off x="156925" y="1937509"/>
            <a:ext cx="4323175" cy="2186065"/>
          </a:xfrm>
          <a:prstGeom prst="rect">
            <a:avLst/>
          </a:prstGeom>
          <a:noFill/>
          <a:ln>
            <a:noFill/>
          </a:ln>
        </p:spPr>
      </p:pic>
      <p:pic>
        <p:nvPicPr>
          <p:cNvPr id="382" name="Google Shape;382;p51"/>
          <p:cNvPicPr preferRelativeResize="0"/>
          <p:nvPr/>
        </p:nvPicPr>
        <p:blipFill rotWithShape="1">
          <a:blip r:embed="rId3">
            <a:alphaModFix/>
          </a:blip>
          <a:srcRect b="0" l="0" r="0" t="53658"/>
          <a:stretch/>
        </p:blipFill>
        <p:spPr>
          <a:xfrm>
            <a:off x="4480112" y="1900700"/>
            <a:ext cx="4463388" cy="2022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need commonsense?</a:t>
            </a:r>
            <a:endParaRPr/>
          </a:p>
        </p:txBody>
      </p:sp>
      <p:sp>
        <p:nvSpPr>
          <p:cNvPr id="108" name="Google Shape;108;p16"/>
          <p:cNvSpPr txBox="1"/>
          <p:nvPr>
            <p:ph idx="1" type="body"/>
          </p:nvPr>
        </p:nvSpPr>
        <p:spPr>
          <a:xfrm>
            <a:off x="729450" y="1469275"/>
            <a:ext cx="7688700" cy="3184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b="1" lang="en" sz="1800"/>
              <a:t>Intelligent natural</a:t>
            </a:r>
            <a:r>
              <a:rPr b="1" lang="en" sz="1800"/>
              <a:t> language understanding</a:t>
            </a:r>
            <a:endParaRPr b="1" sz="1800"/>
          </a:p>
          <a:p>
            <a:pPr indent="-342900" lvl="1" marL="914400" rtl="0" algn="l">
              <a:lnSpc>
                <a:spcPct val="114000"/>
              </a:lnSpc>
              <a:spcBef>
                <a:spcPts val="0"/>
              </a:spcBef>
              <a:spcAft>
                <a:spcPts val="0"/>
              </a:spcAft>
              <a:buSzPts val="1800"/>
              <a:buChar char="○"/>
            </a:pPr>
            <a:r>
              <a:rPr lang="en" sz="1800"/>
              <a:t>Language is contextual.  </a:t>
            </a:r>
            <a:endParaRPr sz="1800"/>
          </a:p>
          <a:p>
            <a:pPr indent="-342900" lvl="1" marL="914400" rtl="0" algn="l">
              <a:lnSpc>
                <a:spcPct val="114000"/>
              </a:lnSpc>
              <a:spcBef>
                <a:spcPts val="0"/>
              </a:spcBef>
              <a:spcAft>
                <a:spcPts val="0"/>
              </a:spcAft>
              <a:buSzPts val="1800"/>
              <a:buChar char="○"/>
            </a:pPr>
            <a:r>
              <a:rPr lang="en" sz="1800"/>
              <a:t>Need to read between lines using world knowledge, discourse, etc.</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2"/>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88" name="Google Shape;388;p52"/>
          <p:cNvPicPr preferRelativeResize="0"/>
          <p:nvPr/>
        </p:nvPicPr>
        <p:blipFill rotWithShape="1">
          <a:blip r:embed="rId3">
            <a:alphaModFix/>
          </a:blip>
          <a:srcRect b="30128" l="0" r="0" t="0"/>
          <a:stretch/>
        </p:blipFill>
        <p:spPr>
          <a:xfrm>
            <a:off x="5191675" y="1364900"/>
            <a:ext cx="3487803" cy="3492050"/>
          </a:xfrm>
          <a:prstGeom prst="rect">
            <a:avLst/>
          </a:prstGeom>
          <a:noFill/>
          <a:ln>
            <a:noFill/>
          </a:ln>
        </p:spPr>
      </p:pic>
      <p:pic>
        <p:nvPicPr>
          <p:cNvPr id="389" name="Google Shape;389;p52"/>
          <p:cNvPicPr preferRelativeResize="0"/>
          <p:nvPr/>
        </p:nvPicPr>
        <p:blipFill rotWithShape="1">
          <a:blip r:embed="rId4">
            <a:alphaModFix/>
          </a:blip>
          <a:srcRect b="29962" l="0" r="0" t="0"/>
          <a:stretch/>
        </p:blipFill>
        <p:spPr>
          <a:xfrm>
            <a:off x="1403075" y="1364900"/>
            <a:ext cx="3367374" cy="34920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3"/>
          <p:cNvSpPr txBox="1"/>
          <p:nvPr>
            <p:ph type="title"/>
          </p:nvPr>
        </p:nvSpPr>
        <p:spPr>
          <a:xfrm>
            <a:off x="729450" y="578900"/>
            <a:ext cx="821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2: Action ⇒ effect prediction in language </a:t>
            </a:r>
            <a:endParaRPr/>
          </a:p>
        </p:txBody>
      </p:sp>
      <p:sp>
        <p:nvSpPr>
          <p:cNvPr id="395" name="Google Shape;395;p53"/>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800" u="sng"/>
              <a:t>Motivation</a:t>
            </a:r>
            <a:r>
              <a:rPr lang="en" sz="1800"/>
              <a:t>:</a:t>
            </a:r>
            <a:endParaRPr sz="1800"/>
          </a:p>
          <a:p>
            <a:pPr indent="-342900" lvl="0" marL="457200" rtl="0" algn="l">
              <a:lnSpc>
                <a:spcPct val="114000"/>
              </a:lnSpc>
              <a:spcBef>
                <a:spcPts val="0"/>
              </a:spcBef>
              <a:spcAft>
                <a:spcPts val="0"/>
              </a:spcAft>
              <a:buSzPts val="1800"/>
              <a:buChar char="●"/>
            </a:pPr>
            <a:r>
              <a:rPr lang="en" sz="1800"/>
              <a:t>In real applications, we also want to predict effect in language, but</a:t>
            </a:r>
            <a:br>
              <a:rPr lang="en" sz="1800"/>
            </a:br>
            <a:r>
              <a:rPr lang="en" sz="1800"/>
              <a:t>may not have the effect knowledge for every action </a:t>
            </a:r>
            <a:endParaRPr sz="1800"/>
          </a:p>
          <a:p>
            <a:pPr indent="-342900" lvl="0" marL="457200" rtl="0" algn="l">
              <a:lnSpc>
                <a:spcPct val="114000"/>
              </a:lnSpc>
              <a:spcBef>
                <a:spcPts val="0"/>
              </a:spcBef>
              <a:spcAft>
                <a:spcPts val="0"/>
              </a:spcAft>
              <a:buSzPts val="1800"/>
              <a:buChar char="●"/>
            </a:pPr>
            <a:r>
              <a:rPr lang="en" sz="1800"/>
              <a:t>Can we learn and generalize like </a:t>
            </a:r>
            <a:endParaRPr sz="1800"/>
          </a:p>
          <a:p>
            <a:pPr indent="457200" lvl="0" marL="457200" rtl="0" algn="l">
              <a:lnSpc>
                <a:spcPct val="114000"/>
              </a:lnSpc>
              <a:spcBef>
                <a:spcPts val="0"/>
              </a:spcBef>
              <a:spcAft>
                <a:spcPts val="0"/>
              </a:spcAft>
              <a:buNone/>
            </a:pPr>
            <a:r>
              <a:rPr lang="en" sz="1800"/>
              <a:t>from “cut cucumber ⇒  into pieces” </a:t>
            </a:r>
            <a:endParaRPr sz="1800"/>
          </a:p>
          <a:p>
            <a:pPr indent="457200" lvl="0" marL="457200" rtl="0" algn="l">
              <a:lnSpc>
                <a:spcPct val="114000"/>
              </a:lnSpc>
              <a:spcBef>
                <a:spcPts val="0"/>
              </a:spcBef>
              <a:spcAft>
                <a:spcPts val="0"/>
              </a:spcAft>
              <a:buNone/>
            </a:pPr>
            <a:r>
              <a:rPr lang="en" sz="1800"/>
              <a:t>to “chop carrots ⇒ into pieces” ?</a:t>
            </a:r>
            <a:endParaRPr sz="1800"/>
          </a:p>
          <a:p>
            <a:pPr indent="0" lvl="0" marL="0" rtl="0" algn="l">
              <a:lnSpc>
                <a:spcPct val="114000"/>
              </a:lnSpc>
              <a:spcBef>
                <a:spcPts val="0"/>
              </a:spcBef>
              <a:spcAft>
                <a:spcPts val="0"/>
              </a:spcAft>
              <a:buNone/>
            </a:pPr>
            <a:r>
              <a:t/>
            </a:r>
            <a:endParaRPr sz="1000"/>
          </a:p>
          <a:p>
            <a:pPr indent="0" lvl="0" marL="0" rtl="0" algn="l">
              <a:lnSpc>
                <a:spcPct val="114000"/>
              </a:lnSpc>
              <a:spcBef>
                <a:spcPts val="0"/>
              </a:spcBef>
              <a:spcAft>
                <a:spcPts val="0"/>
              </a:spcAft>
              <a:buNone/>
            </a:pPr>
            <a:r>
              <a:rPr b="1" lang="en" sz="1800" u="sng"/>
              <a:t>Idea</a:t>
            </a:r>
            <a:endParaRPr b="1" sz="1800" u="sng"/>
          </a:p>
          <a:p>
            <a:pPr indent="-342900" lvl="0" marL="457200" rtl="0" algn="l">
              <a:lnSpc>
                <a:spcPct val="114000"/>
              </a:lnSpc>
              <a:spcBef>
                <a:spcPts val="0"/>
              </a:spcBef>
              <a:spcAft>
                <a:spcPts val="0"/>
              </a:spcAft>
              <a:buSzPts val="1800"/>
              <a:buChar char="●"/>
            </a:pPr>
            <a:r>
              <a:rPr lang="en" sz="1800"/>
              <a:t>Use embedding-based models</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4"/>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401" name="Google Shape;401;p54"/>
          <p:cNvSpPr txBox="1"/>
          <p:nvPr>
            <p:ph idx="1" type="body"/>
          </p:nvPr>
        </p:nvSpPr>
        <p:spPr>
          <a:xfrm>
            <a:off x="729450" y="1316875"/>
            <a:ext cx="39492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Use LSTM + dense_layer to get </a:t>
            </a:r>
            <a:endParaRPr sz="1600"/>
          </a:p>
          <a:p>
            <a:pPr indent="-330200" lvl="0" marL="457200" rtl="0" algn="l">
              <a:lnSpc>
                <a:spcPct val="114000"/>
              </a:lnSpc>
              <a:spcBef>
                <a:spcPts val="0"/>
              </a:spcBef>
              <a:spcAft>
                <a:spcPts val="0"/>
              </a:spcAft>
              <a:buSzPts val="1600"/>
              <a:buChar char="-"/>
            </a:pPr>
            <a:r>
              <a:rPr lang="en" sz="1600"/>
              <a:t>Action embedding </a:t>
            </a:r>
            <a:endParaRPr sz="1600"/>
          </a:p>
          <a:p>
            <a:pPr indent="-330200" lvl="0" marL="457200" rtl="0" algn="l">
              <a:lnSpc>
                <a:spcPct val="114000"/>
              </a:lnSpc>
              <a:spcBef>
                <a:spcPts val="0"/>
              </a:spcBef>
              <a:spcAft>
                <a:spcPts val="0"/>
              </a:spcAft>
              <a:buSzPts val="1600"/>
              <a:buChar char="-"/>
            </a:pPr>
            <a:r>
              <a:rPr lang="en" sz="1600"/>
              <a:t>Effect embedding</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600"/>
              <a:t>Training minimizes the cosine loss below.</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600"/>
              <a:t>In testing, find the description candidate that has the closest embedding to action</a:t>
            </a:r>
            <a:endParaRPr sz="1600"/>
          </a:p>
        </p:txBody>
      </p:sp>
      <p:pic>
        <p:nvPicPr>
          <p:cNvPr id="402" name="Google Shape;402;p54"/>
          <p:cNvPicPr preferRelativeResize="0"/>
          <p:nvPr/>
        </p:nvPicPr>
        <p:blipFill rotWithShape="1">
          <a:blip r:embed="rId3">
            <a:alphaModFix/>
          </a:blip>
          <a:srcRect b="20973" l="0" r="0" t="0"/>
          <a:stretch/>
        </p:blipFill>
        <p:spPr>
          <a:xfrm>
            <a:off x="4526775" y="580700"/>
            <a:ext cx="4615124" cy="3184199"/>
          </a:xfrm>
          <a:prstGeom prst="rect">
            <a:avLst/>
          </a:prstGeom>
          <a:noFill/>
          <a:ln>
            <a:noFill/>
          </a:ln>
        </p:spPr>
      </p:pic>
      <p:pic>
        <p:nvPicPr>
          <p:cNvPr id="403" name="Google Shape;403;p54"/>
          <p:cNvPicPr preferRelativeResize="0"/>
          <p:nvPr/>
        </p:nvPicPr>
        <p:blipFill>
          <a:blip r:embed="rId4">
            <a:alphaModFix/>
          </a:blip>
          <a:stretch>
            <a:fillRect/>
          </a:stretch>
        </p:blipFill>
        <p:spPr>
          <a:xfrm>
            <a:off x="623600" y="3994075"/>
            <a:ext cx="5023600" cy="763725"/>
          </a:xfrm>
          <a:prstGeom prst="rect">
            <a:avLst/>
          </a:prstGeom>
          <a:noFill/>
          <a:ln>
            <a:noFill/>
          </a:ln>
        </p:spPr>
      </p:pic>
      <p:pic>
        <p:nvPicPr>
          <p:cNvPr id="404" name="Google Shape;404;p54"/>
          <p:cNvPicPr preferRelativeResize="0"/>
          <p:nvPr/>
        </p:nvPicPr>
        <p:blipFill rotWithShape="1">
          <a:blip r:embed="rId4">
            <a:alphaModFix/>
          </a:blip>
          <a:srcRect b="35756" l="8216" r="86350" t="38206"/>
          <a:stretch/>
        </p:blipFill>
        <p:spPr>
          <a:xfrm>
            <a:off x="3020675" y="1695575"/>
            <a:ext cx="333426" cy="242925"/>
          </a:xfrm>
          <a:prstGeom prst="rect">
            <a:avLst/>
          </a:prstGeom>
          <a:noFill/>
          <a:ln>
            <a:noFill/>
          </a:ln>
        </p:spPr>
      </p:pic>
      <p:pic>
        <p:nvPicPr>
          <p:cNvPr id="405" name="Google Shape;405;p54"/>
          <p:cNvPicPr preferRelativeResize="0"/>
          <p:nvPr/>
        </p:nvPicPr>
        <p:blipFill rotWithShape="1">
          <a:blip r:embed="rId4">
            <a:alphaModFix/>
          </a:blip>
          <a:srcRect b="27137" l="15056" r="79510" t="30742"/>
          <a:stretch/>
        </p:blipFill>
        <p:spPr>
          <a:xfrm>
            <a:off x="2990316" y="1938493"/>
            <a:ext cx="333426" cy="392975"/>
          </a:xfrm>
          <a:prstGeom prst="rect">
            <a:avLst/>
          </a:prstGeom>
          <a:noFill/>
          <a:ln>
            <a:noFill/>
          </a:ln>
        </p:spPr>
      </p:pic>
      <p:sp>
        <p:nvSpPr>
          <p:cNvPr id="406" name="Google Shape;406;p54"/>
          <p:cNvSpPr txBox="1"/>
          <p:nvPr/>
        </p:nvSpPr>
        <p:spPr>
          <a:xfrm>
            <a:off x="5656879" y="3962493"/>
            <a:ext cx="35259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(i</a:t>
            </a:r>
            <a:r>
              <a:rPr lang="en" sz="1600">
                <a:latin typeface="Lato"/>
                <a:ea typeface="Lato"/>
                <a:cs typeface="Lato"/>
                <a:sym typeface="Lato"/>
              </a:rPr>
              <a:t>f they are actual action-effect pair) </a:t>
            </a:r>
            <a:endParaRPr sz="1600">
              <a:latin typeface="Lato"/>
              <a:ea typeface="Lato"/>
              <a:cs typeface="Lato"/>
              <a:sym typeface="Lato"/>
            </a:endParaRPr>
          </a:p>
        </p:txBody>
      </p:sp>
      <p:sp>
        <p:nvSpPr>
          <p:cNvPr id="407" name="Google Shape;407;p54"/>
          <p:cNvSpPr txBox="1"/>
          <p:nvPr/>
        </p:nvSpPr>
        <p:spPr>
          <a:xfrm>
            <a:off x="5656879" y="4314433"/>
            <a:ext cx="35259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(if not) </a:t>
            </a:r>
            <a:endParaRPr sz="16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729450" y="578900"/>
            <a:ext cx="821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t>
            </a:r>
            <a:endParaRPr/>
          </a:p>
        </p:txBody>
      </p:sp>
      <p:sp>
        <p:nvSpPr>
          <p:cNvPr id="413" name="Google Shape;413;p55"/>
          <p:cNvSpPr txBox="1"/>
          <p:nvPr>
            <p:ph idx="1" type="body"/>
          </p:nvPr>
        </p:nvSpPr>
        <p:spPr>
          <a:xfrm>
            <a:off x="494000" y="1545475"/>
            <a:ext cx="4233000" cy="3184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lang="en" sz="1800"/>
              <a:t>Can predict effect description from </a:t>
            </a:r>
            <a:r>
              <a:rPr lang="en" sz="1800" u="sng"/>
              <a:t>unseen</a:t>
            </a:r>
            <a:r>
              <a:rPr lang="en" sz="1800"/>
              <a:t> actions (verb-noun pairs)</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t/>
            </a:r>
            <a:endParaRPr sz="1800"/>
          </a:p>
        </p:txBody>
      </p:sp>
      <p:pic>
        <p:nvPicPr>
          <p:cNvPr id="414" name="Google Shape;414;p55"/>
          <p:cNvPicPr preferRelativeResize="0"/>
          <p:nvPr/>
        </p:nvPicPr>
        <p:blipFill rotWithShape="1">
          <a:blip r:embed="rId3">
            <a:alphaModFix/>
          </a:blip>
          <a:srcRect b="21029" l="10302" r="10015" t="0"/>
          <a:stretch/>
        </p:blipFill>
        <p:spPr>
          <a:xfrm>
            <a:off x="4825852" y="578900"/>
            <a:ext cx="3949401" cy="3654525"/>
          </a:xfrm>
          <a:prstGeom prst="rect">
            <a:avLst/>
          </a:prstGeom>
          <a:noFill/>
          <a:ln>
            <a:noFill/>
          </a:ln>
        </p:spPr>
      </p:pic>
      <p:pic>
        <p:nvPicPr>
          <p:cNvPr id="415" name="Google Shape;415;p55"/>
          <p:cNvPicPr preferRelativeResize="0"/>
          <p:nvPr/>
        </p:nvPicPr>
        <p:blipFill rotWithShape="1">
          <a:blip r:embed="rId3">
            <a:alphaModFix/>
          </a:blip>
          <a:srcRect b="0" l="1560" r="1521" t="80170"/>
          <a:stretch/>
        </p:blipFill>
        <p:spPr>
          <a:xfrm>
            <a:off x="4856975" y="4233425"/>
            <a:ext cx="3865573" cy="7384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6"/>
          <p:cNvSpPr txBox="1"/>
          <p:nvPr>
            <p:ph type="title"/>
          </p:nvPr>
        </p:nvSpPr>
        <p:spPr>
          <a:xfrm>
            <a:off x="729450" y="578900"/>
            <a:ext cx="821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421" name="Google Shape;421;p56"/>
          <p:cNvSpPr txBox="1"/>
          <p:nvPr>
            <p:ph idx="1" type="body"/>
          </p:nvPr>
        </p:nvSpPr>
        <p:spPr>
          <a:xfrm>
            <a:off x="494000" y="1360325"/>
            <a:ext cx="4233000" cy="33693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Some limitations:</a:t>
            </a:r>
            <a:endParaRPr sz="1600"/>
          </a:p>
          <a:p>
            <a:pPr indent="-330200" lvl="0" marL="457200" rtl="0" algn="l">
              <a:lnSpc>
                <a:spcPct val="114000"/>
              </a:lnSpc>
              <a:spcBef>
                <a:spcPts val="0"/>
              </a:spcBef>
              <a:spcAft>
                <a:spcPts val="0"/>
              </a:spcAft>
              <a:buSzPts val="1600"/>
              <a:buChar char="●"/>
            </a:pPr>
            <a:r>
              <a:rPr lang="en" sz="1600"/>
              <a:t>This works for one unseen verb or noun. What about both are unseen? We need more analysis.</a:t>
            </a:r>
            <a:endParaRPr sz="1600"/>
          </a:p>
          <a:p>
            <a:pPr indent="-330200" lvl="0" marL="457200" rtl="0" algn="l">
              <a:lnSpc>
                <a:spcPct val="114000"/>
              </a:lnSpc>
              <a:spcBef>
                <a:spcPts val="0"/>
              </a:spcBef>
              <a:spcAft>
                <a:spcPts val="0"/>
              </a:spcAft>
              <a:buSzPts val="1600"/>
              <a:buChar char="●"/>
            </a:pPr>
            <a:r>
              <a:rPr lang="en" sz="1600"/>
              <a:t>The model is quite simple, and performance could be further improved.</a:t>
            </a:r>
            <a:endParaRPr sz="1600"/>
          </a:p>
          <a:p>
            <a:pPr indent="0" lvl="0" marL="0" rtl="0" algn="l">
              <a:lnSpc>
                <a:spcPct val="114000"/>
              </a:lnSpc>
              <a:spcBef>
                <a:spcPts val="0"/>
              </a:spcBef>
              <a:spcAft>
                <a:spcPts val="0"/>
              </a:spcAft>
              <a:buNone/>
            </a:pPr>
            <a:r>
              <a:t/>
            </a:r>
            <a:endParaRPr sz="1000"/>
          </a:p>
          <a:p>
            <a:pPr indent="0" lvl="0" marL="0" rtl="0" algn="l">
              <a:lnSpc>
                <a:spcPct val="114000"/>
              </a:lnSpc>
              <a:spcBef>
                <a:spcPts val="0"/>
              </a:spcBef>
              <a:spcAft>
                <a:spcPts val="0"/>
              </a:spcAft>
              <a:buNone/>
            </a:pPr>
            <a:r>
              <a:rPr lang="en" sz="1600"/>
              <a:t>Contributions:</a:t>
            </a:r>
            <a:endParaRPr sz="1600"/>
          </a:p>
          <a:p>
            <a:pPr indent="-330200" lvl="0" marL="457200" rtl="0" algn="l">
              <a:lnSpc>
                <a:spcPct val="114000"/>
              </a:lnSpc>
              <a:spcBef>
                <a:spcPts val="0"/>
              </a:spcBef>
              <a:spcAft>
                <a:spcPts val="0"/>
              </a:spcAft>
              <a:buSzPts val="1600"/>
              <a:buChar char="●"/>
            </a:pPr>
            <a:r>
              <a:rPr lang="en" sz="1600"/>
              <a:t>The action-effect task is new and very interesting! Robots eventually need to not only perceive the world but also </a:t>
            </a:r>
            <a:r>
              <a:rPr lang="en" sz="1600" u="sng"/>
              <a:t>understand actions</a:t>
            </a:r>
            <a:r>
              <a:rPr lang="en" sz="1600"/>
              <a:t> (in both language and vision)</a:t>
            </a:r>
            <a:endParaRPr sz="1600"/>
          </a:p>
        </p:txBody>
      </p:sp>
      <p:pic>
        <p:nvPicPr>
          <p:cNvPr id="422" name="Google Shape;422;p56"/>
          <p:cNvPicPr preferRelativeResize="0"/>
          <p:nvPr/>
        </p:nvPicPr>
        <p:blipFill rotWithShape="1">
          <a:blip r:embed="rId3">
            <a:alphaModFix/>
          </a:blip>
          <a:srcRect b="21029" l="10302" r="10015" t="0"/>
          <a:stretch/>
        </p:blipFill>
        <p:spPr>
          <a:xfrm>
            <a:off x="4825852" y="578900"/>
            <a:ext cx="3949401" cy="3654525"/>
          </a:xfrm>
          <a:prstGeom prst="rect">
            <a:avLst/>
          </a:prstGeom>
          <a:noFill/>
          <a:ln>
            <a:noFill/>
          </a:ln>
        </p:spPr>
      </p:pic>
      <p:pic>
        <p:nvPicPr>
          <p:cNvPr id="423" name="Google Shape;423;p56"/>
          <p:cNvPicPr preferRelativeResize="0"/>
          <p:nvPr/>
        </p:nvPicPr>
        <p:blipFill rotWithShape="1">
          <a:blip r:embed="rId3">
            <a:alphaModFix/>
          </a:blip>
          <a:srcRect b="0" l="1560" r="1521" t="80170"/>
          <a:stretch/>
        </p:blipFill>
        <p:spPr>
          <a:xfrm>
            <a:off x="4856975" y="4233425"/>
            <a:ext cx="3865573" cy="7384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7"/>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3:  Social commonsense </a:t>
            </a:r>
            <a:endParaRPr/>
          </a:p>
        </p:txBody>
      </p:sp>
      <p:sp>
        <p:nvSpPr>
          <p:cNvPr id="429" name="Google Shape;429;p57"/>
          <p:cNvSpPr txBox="1"/>
          <p:nvPr>
            <p:ph idx="1" type="body"/>
          </p:nvPr>
        </p:nvSpPr>
        <p:spPr>
          <a:xfrm>
            <a:off x="729450" y="1545475"/>
            <a:ext cx="47316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600"/>
              <a:t>Event2Mind: Commonsense Inference on Events, Intents, and Reactions</a:t>
            </a:r>
            <a:endParaRPr b="1" sz="1600"/>
          </a:p>
          <a:p>
            <a:pPr indent="0" lvl="0" marL="0" rtl="0" algn="l">
              <a:lnSpc>
                <a:spcPct val="114000"/>
              </a:lnSpc>
              <a:spcBef>
                <a:spcPts val="0"/>
              </a:spcBef>
              <a:spcAft>
                <a:spcPts val="0"/>
              </a:spcAft>
              <a:buNone/>
            </a:pPr>
            <a:r>
              <a:rPr lang="en" sz="1600"/>
              <a:t>Hannah Rashkin, Maarten Sap, Emily Allaway, Noah A. Smith and Yejin Choi</a:t>
            </a:r>
            <a:r>
              <a:rPr lang="en" sz="1600"/>
              <a:t> (</a:t>
            </a:r>
            <a:r>
              <a:rPr i="1" lang="en" sz="1600"/>
              <a:t>ACL</a:t>
            </a:r>
            <a:r>
              <a:rPr i="1" lang="en" sz="1600"/>
              <a:t> 2018</a:t>
            </a:r>
            <a:r>
              <a:rPr lang="en" sz="1600"/>
              <a:t>)</a:t>
            </a:r>
            <a:endParaRPr sz="1600"/>
          </a:p>
          <a:p>
            <a:pPr indent="457200" lvl="0" marL="0" rtl="0" algn="l">
              <a:lnSpc>
                <a:spcPct val="114000"/>
              </a:lnSpc>
              <a:spcBef>
                <a:spcPts val="0"/>
              </a:spcBef>
              <a:spcAft>
                <a:spcPts val="0"/>
              </a:spcAft>
              <a:buNone/>
            </a:pPr>
            <a:r>
              <a:t/>
            </a:r>
            <a:endParaRPr sz="1400"/>
          </a:p>
          <a:p>
            <a:pPr indent="0" lvl="0" marL="0" rtl="0" algn="l">
              <a:lnSpc>
                <a:spcPct val="114000"/>
              </a:lnSpc>
              <a:spcBef>
                <a:spcPts val="0"/>
              </a:spcBef>
              <a:spcAft>
                <a:spcPts val="0"/>
              </a:spcAft>
              <a:buNone/>
            </a:pPr>
            <a:r>
              <a:rPr lang="en" sz="1200"/>
              <a:t>“</a:t>
            </a:r>
            <a:r>
              <a:rPr lang="en" sz="1200"/>
              <a:t>We investigate a new commonsense inference task: given an event described in a short free-form text (“X drinks coffee in the morning”), a system reasons about the likely intents (“X wants to stay awake”) and reactions (“X feels alert”) of the event’s participants. To support this study, we construct a new crowdsourced corpus of 25,000 event phrases covering a diverse range of everyday events and situations</a:t>
            </a:r>
            <a:r>
              <a:rPr lang="en" sz="1200"/>
              <a:t>”</a:t>
            </a:r>
            <a:endParaRPr sz="1400"/>
          </a:p>
        </p:txBody>
      </p:sp>
      <p:pic>
        <p:nvPicPr>
          <p:cNvPr id="430" name="Google Shape;430;p57"/>
          <p:cNvPicPr preferRelativeResize="0"/>
          <p:nvPr/>
        </p:nvPicPr>
        <p:blipFill>
          <a:blip r:embed="rId3">
            <a:alphaModFix/>
          </a:blip>
          <a:stretch>
            <a:fillRect/>
          </a:stretch>
        </p:blipFill>
        <p:spPr>
          <a:xfrm>
            <a:off x="6035700" y="859375"/>
            <a:ext cx="2596225" cy="39918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8"/>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436" name="Google Shape;436;p58"/>
          <p:cNvSpPr txBox="1"/>
          <p:nvPr>
            <p:ph idx="1" type="body"/>
          </p:nvPr>
        </p:nvSpPr>
        <p:spPr>
          <a:xfrm>
            <a:off x="653250" y="1545475"/>
            <a:ext cx="3545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solidFill>
                  <a:srgbClr val="1A1A1A"/>
                </a:solidFill>
              </a:rPr>
              <a:t>Pragmatic knowledge and inference about human minds is necessary to</a:t>
            </a:r>
            <a:endParaRPr sz="1800">
              <a:solidFill>
                <a:srgbClr val="1A1A1A"/>
              </a:solidFill>
            </a:endParaRPr>
          </a:p>
          <a:p>
            <a:pPr indent="0" lvl="0" marL="0" rtl="0" algn="l">
              <a:lnSpc>
                <a:spcPct val="114000"/>
              </a:lnSpc>
              <a:spcBef>
                <a:spcPts val="0"/>
              </a:spcBef>
              <a:spcAft>
                <a:spcPts val="0"/>
              </a:spcAft>
              <a:buNone/>
            </a:pPr>
            <a:r>
              <a:t/>
            </a:r>
            <a:endParaRPr sz="1000">
              <a:solidFill>
                <a:srgbClr val="1A1A1A"/>
              </a:solidFill>
            </a:endParaRPr>
          </a:p>
          <a:p>
            <a:pPr indent="-342900" lvl="0" marL="457200" rtl="0" algn="l">
              <a:lnSpc>
                <a:spcPct val="114000"/>
              </a:lnSpc>
              <a:spcBef>
                <a:spcPts val="0"/>
              </a:spcBef>
              <a:spcAft>
                <a:spcPts val="0"/>
              </a:spcAft>
              <a:buClr>
                <a:srgbClr val="1A1A1A"/>
              </a:buClr>
              <a:buSzPts val="1800"/>
              <a:buChar char="●"/>
            </a:pPr>
            <a:r>
              <a:rPr lang="en" sz="1800">
                <a:solidFill>
                  <a:srgbClr val="1A1A1A"/>
                </a:solidFill>
              </a:rPr>
              <a:t>Understand a narrative </a:t>
            </a:r>
            <a:endParaRPr sz="1800">
              <a:solidFill>
                <a:srgbClr val="1A1A1A"/>
              </a:solidFill>
            </a:endParaRPr>
          </a:p>
          <a:p>
            <a:pPr indent="0" lvl="0" marL="0" rtl="0" algn="l">
              <a:lnSpc>
                <a:spcPct val="114000"/>
              </a:lnSpc>
              <a:spcBef>
                <a:spcPts val="0"/>
              </a:spcBef>
              <a:spcAft>
                <a:spcPts val="0"/>
              </a:spcAft>
              <a:buNone/>
            </a:pPr>
            <a:r>
              <a:t/>
            </a:r>
            <a:endParaRPr sz="1000">
              <a:solidFill>
                <a:srgbClr val="1A1A1A"/>
              </a:solidFill>
            </a:endParaRPr>
          </a:p>
          <a:p>
            <a:pPr indent="-342900" lvl="0" marL="457200" rtl="0" algn="l">
              <a:lnSpc>
                <a:spcPct val="114000"/>
              </a:lnSpc>
              <a:spcBef>
                <a:spcPts val="0"/>
              </a:spcBef>
              <a:spcAft>
                <a:spcPts val="0"/>
              </a:spcAft>
              <a:buClr>
                <a:srgbClr val="1A1A1A"/>
              </a:buClr>
              <a:buSzPts val="1800"/>
              <a:buChar char="●"/>
            </a:pPr>
            <a:r>
              <a:rPr lang="en" sz="1800">
                <a:solidFill>
                  <a:srgbClr val="1A1A1A"/>
                </a:solidFill>
              </a:rPr>
              <a:t>Perform dialogue in empathetic ways like humans do</a:t>
            </a:r>
            <a:endParaRPr sz="1800">
              <a:solidFill>
                <a:srgbClr val="1A1A1A"/>
              </a:solidFill>
            </a:endParaRPr>
          </a:p>
          <a:p>
            <a:pPr indent="0" lvl="0" marL="0" rtl="0" algn="l">
              <a:lnSpc>
                <a:spcPct val="114000"/>
              </a:lnSpc>
              <a:spcBef>
                <a:spcPts val="0"/>
              </a:spcBef>
              <a:spcAft>
                <a:spcPts val="0"/>
              </a:spcAft>
              <a:buNone/>
            </a:pPr>
            <a:r>
              <a:t/>
            </a:r>
            <a:endParaRPr sz="1800"/>
          </a:p>
        </p:txBody>
      </p:sp>
      <p:pic>
        <p:nvPicPr>
          <p:cNvPr id="437" name="Google Shape;437;p58"/>
          <p:cNvPicPr preferRelativeResize="0"/>
          <p:nvPr/>
        </p:nvPicPr>
        <p:blipFill rotWithShape="1">
          <a:blip r:embed="rId3">
            <a:alphaModFix/>
          </a:blip>
          <a:srcRect b="27641" l="0" r="0" t="0"/>
          <a:stretch/>
        </p:blipFill>
        <p:spPr>
          <a:xfrm>
            <a:off x="4209425" y="578900"/>
            <a:ext cx="4808050" cy="3622450"/>
          </a:xfrm>
          <a:prstGeom prst="rect">
            <a:avLst/>
          </a:prstGeom>
          <a:noFill/>
          <a:ln>
            <a:noFill/>
          </a:ln>
        </p:spPr>
      </p:pic>
      <p:pic>
        <p:nvPicPr>
          <p:cNvPr id="438" name="Google Shape;438;p58"/>
          <p:cNvPicPr preferRelativeResize="0"/>
          <p:nvPr/>
        </p:nvPicPr>
        <p:blipFill rotWithShape="1">
          <a:blip r:embed="rId3">
            <a:alphaModFix/>
          </a:blip>
          <a:srcRect b="0" l="0" r="0" t="76048"/>
          <a:stretch/>
        </p:blipFill>
        <p:spPr>
          <a:xfrm>
            <a:off x="4952500" y="4146775"/>
            <a:ext cx="3446400" cy="8594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a:t>
            </a:r>
            <a:endParaRPr/>
          </a:p>
        </p:txBody>
      </p:sp>
      <p:sp>
        <p:nvSpPr>
          <p:cNvPr id="444" name="Google Shape;444;p59"/>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Is it possible to build NLP models that, given an event description text, can infer people’s intent and reactions?</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rPr lang="en" sz="1800"/>
              <a:t>⇒ Collect a large dataset and train a model! </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0"/>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endParaRPr/>
          </a:p>
        </p:txBody>
      </p:sp>
      <p:sp>
        <p:nvSpPr>
          <p:cNvPr id="450" name="Google Shape;450;p60"/>
          <p:cNvSpPr txBox="1"/>
          <p:nvPr>
            <p:ph idx="1" type="body"/>
          </p:nvPr>
        </p:nvSpPr>
        <p:spPr>
          <a:xfrm>
            <a:off x="416775" y="1545475"/>
            <a:ext cx="45966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800"/>
              <a:t>Given</a:t>
            </a:r>
            <a:r>
              <a:rPr lang="en" sz="1800"/>
              <a:t>:  text description of an e</a:t>
            </a:r>
            <a:r>
              <a:rPr lang="en" sz="1800">
                <a:solidFill>
                  <a:srgbClr val="666666"/>
                </a:solidFill>
              </a:rPr>
              <a:t>vent:</a:t>
            </a:r>
            <a:endParaRPr sz="1800">
              <a:solidFill>
                <a:srgbClr val="666666"/>
              </a:solidFill>
            </a:endParaRPr>
          </a:p>
          <a:p>
            <a:pPr indent="0" lvl="0" marL="0" rtl="0" algn="l">
              <a:lnSpc>
                <a:spcPct val="114000"/>
              </a:lnSpc>
              <a:spcBef>
                <a:spcPts val="0"/>
              </a:spcBef>
              <a:spcAft>
                <a:spcPts val="0"/>
              </a:spcAft>
              <a:buNone/>
            </a:pPr>
            <a:r>
              <a:rPr lang="en" sz="1800">
                <a:solidFill>
                  <a:srgbClr val="666666"/>
                </a:solidFill>
              </a:rPr>
              <a:t>	E.g. </a:t>
            </a:r>
            <a:r>
              <a:rPr lang="en" sz="1800">
                <a:solidFill>
                  <a:srgbClr val="666666"/>
                </a:solidFill>
              </a:rPr>
              <a:t>Person</a:t>
            </a:r>
            <a:r>
              <a:rPr lang="en" sz="1800">
                <a:solidFill>
                  <a:srgbClr val="666666"/>
                </a:solidFill>
              </a:rPr>
              <a:t>X gives PersonY ___ as a gift</a:t>
            </a:r>
            <a:endParaRPr sz="1800">
              <a:solidFill>
                <a:srgbClr val="666666"/>
              </a:solidFill>
            </a:endParaRPr>
          </a:p>
          <a:p>
            <a:pPr indent="0" lvl="0" marL="0" rtl="0" algn="l">
              <a:lnSpc>
                <a:spcPct val="114000"/>
              </a:lnSpc>
              <a:spcBef>
                <a:spcPts val="0"/>
              </a:spcBef>
              <a:spcAft>
                <a:spcPts val="0"/>
              </a:spcAft>
              <a:buNone/>
            </a:pPr>
            <a:r>
              <a:t/>
            </a:r>
            <a:endParaRPr sz="1800">
              <a:solidFill>
                <a:srgbClr val="666666"/>
              </a:solidFill>
            </a:endParaRPr>
          </a:p>
          <a:p>
            <a:pPr indent="0" lvl="0" marL="0" rtl="0" algn="l">
              <a:lnSpc>
                <a:spcPct val="114000"/>
              </a:lnSpc>
              <a:spcBef>
                <a:spcPts val="0"/>
              </a:spcBef>
              <a:spcAft>
                <a:spcPts val="0"/>
              </a:spcAft>
              <a:buNone/>
            </a:pPr>
            <a:r>
              <a:rPr b="1" lang="en" sz="1800">
                <a:solidFill>
                  <a:srgbClr val="666666"/>
                </a:solidFill>
              </a:rPr>
              <a:t>Infer pragmatics</a:t>
            </a:r>
            <a:r>
              <a:rPr lang="en" sz="1800">
                <a:solidFill>
                  <a:srgbClr val="666666"/>
                </a:solidFill>
              </a:rPr>
              <a:t>:</a:t>
            </a:r>
            <a:endParaRPr sz="1800">
              <a:solidFill>
                <a:srgbClr val="666666"/>
              </a:solidFill>
            </a:endParaRPr>
          </a:p>
          <a:p>
            <a:pPr indent="-342900" lvl="0" marL="457200" rtl="0" algn="l">
              <a:lnSpc>
                <a:spcPct val="114000"/>
              </a:lnSpc>
              <a:spcBef>
                <a:spcPts val="0"/>
              </a:spcBef>
              <a:spcAft>
                <a:spcPts val="0"/>
              </a:spcAft>
              <a:buClr>
                <a:srgbClr val="666666"/>
              </a:buClr>
              <a:buSzPts val="1800"/>
              <a:buChar char="-"/>
            </a:pPr>
            <a:r>
              <a:rPr lang="en" sz="1800">
                <a:solidFill>
                  <a:srgbClr val="666666"/>
                </a:solidFill>
              </a:rPr>
              <a:t>PersonX’s </a:t>
            </a:r>
            <a:r>
              <a:rPr i="1" lang="en" sz="1800">
                <a:solidFill>
                  <a:srgbClr val="666666"/>
                </a:solidFill>
              </a:rPr>
              <a:t>intent</a:t>
            </a:r>
            <a:r>
              <a:rPr lang="en" sz="1800">
                <a:solidFill>
                  <a:srgbClr val="666666"/>
                </a:solidFill>
              </a:rPr>
              <a:t> (for the action)</a:t>
            </a:r>
            <a:endParaRPr sz="1800">
              <a:solidFill>
                <a:srgbClr val="666666"/>
              </a:solidFill>
            </a:endParaRPr>
          </a:p>
          <a:p>
            <a:pPr indent="-342900" lvl="0" marL="457200" rtl="0" algn="l">
              <a:lnSpc>
                <a:spcPct val="114000"/>
              </a:lnSpc>
              <a:spcBef>
                <a:spcPts val="0"/>
              </a:spcBef>
              <a:spcAft>
                <a:spcPts val="0"/>
              </a:spcAft>
              <a:buClr>
                <a:srgbClr val="666666"/>
              </a:buClr>
              <a:buSzPts val="1800"/>
              <a:buChar char="-"/>
            </a:pPr>
            <a:r>
              <a:rPr lang="en" sz="1800">
                <a:solidFill>
                  <a:srgbClr val="666666"/>
                </a:solidFill>
              </a:rPr>
              <a:t>PersonX’s </a:t>
            </a:r>
            <a:r>
              <a:rPr i="1" lang="en" sz="1800">
                <a:solidFill>
                  <a:srgbClr val="666666"/>
                </a:solidFill>
              </a:rPr>
              <a:t>reaction</a:t>
            </a:r>
            <a:r>
              <a:rPr lang="en" sz="1800">
                <a:solidFill>
                  <a:srgbClr val="666666"/>
                </a:solidFill>
              </a:rPr>
              <a:t> (how the mental state changes)</a:t>
            </a:r>
            <a:endParaRPr sz="1800">
              <a:solidFill>
                <a:srgbClr val="666666"/>
              </a:solidFill>
            </a:endParaRPr>
          </a:p>
          <a:p>
            <a:pPr indent="-342900" lvl="0" marL="457200" rtl="0" algn="l">
              <a:lnSpc>
                <a:spcPct val="114000"/>
              </a:lnSpc>
              <a:spcBef>
                <a:spcPts val="0"/>
              </a:spcBef>
              <a:spcAft>
                <a:spcPts val="0"/>
              </a:spcAft>
              <a:buClr>
                <a:srgbClr val="666666"/>
              </a:buClr>
              <a:buSzPts val="1800"/>
              <a:buChar char="-"/>
            </a:pPr>
            <a:r>
              <a:rPr lang="en" sz="1800">
                <a:solidFill>
                  <a:srgbClr val="666666"/>
                </a:solidFill>
              </a:rPr>
              <a:t>PersonY’s </a:t>
            </a:r>
            <a:r>
              <a:rPr i="1" lang="en" sz="1800">
                <a:solidFill>
                  <a:srgbClr val="666666"/>
                </a:solidFill>
              </a:rPr>
              <a:t>reaction</a:t>
            </a:r>
            <a:endParaRPr i="1" sz="1800">
              <a:solidFill>
                <a:srgbClr val="666666"/>
              </a:solidFill>
            </a:endParaRPr>
          </a:p>
        </p:txBody>
      </p:sp>
      <p:pic>
        <p:nvPicPr>
          <p:cNvPr id="451" name="Google Shape;451;p60"/>
          <p:cNvPicPr preferRelativeResize="0"/>
          <p:nvPr/>
        </p:nvPicPr>
        <p:blipFill rotWithShape="1">
          <a:blip r:embed="rId3">
            <a:alphaModFix/>
          </a:blip>
          <a:srcRect b="31949" l="9474" r="7846" t="0"/>
          <a:stretch/>
        </p:blipFill>
        <p:spPr>
          <a:xfrm>
            <a:off x="5227450" y="2183369"/>
            <a:ext cx="3819249" cy="2036601"/>
          </a:xfrm>
          <a:prstGeom prst="rect">
            <a:avLst/>
          </a:prstGeom>
          <a:noFill/>
          <a:ln>
            <a:noFill/>
          </a:ln>
        </p:spPr>
      </p:pic>
      <p:pic>
        <p:nvPicPr>
          <p:cNvPr id="452" name="Google Shape;452;p60"/>
          <p:cNvPicPr preferRelativeResize="0"/>
          <p:nvPr/>
        </p:nvPicPr>
        <p:blipFill rotWithShape="1">
          <a:blip r:embed="rId3">
            <a:alphaModFix/>
          </a:blip>
          <a:srcRect b="3307" l="2603" r="1684" t="69148"/>
          <a:stretch/>
        </p:blipFill>
        <p:spPr>
          <a:xfrm>
            <a:off x="5373075" y="4243070"/>
            <a:ext cx="3511775" cy="654749"/>
          </a:xfrm>
          <a:prstGeom prst="rect">
            <a:avLst/>
          </a:prstGeom>
          <a:noFill/>
          <a:ln>
            <a:noFill/>
          </a:ln>
        </p:spPr>
      </p:pic>
      <p:sp>
        <p:nvSpPr>
          <p:cNvPr id="453" name="Google Shape;453;p60"/>
          <p:cNvSpPr txBox="1"/>
          <p:nvPr>
            <p:ph idx="1" type="body"/>
          </p:nvPr>
        </p:nvSpPr>
        <p:spPr>
          <a:xfrm>
            <a:off x="5299125" y="1143875"/>
            <a:ext cx="3585600" cy="10395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800"/>
              <a:t>Dataset</a:t>
            </a:r>
            <a:r>
              <a:rPr lang="en" sz="1800"/>
              <a:t>:  </a:t>
            </a:r>
            <a:r>
              <a:rPr lang="en" sz="1800">
                <a:solidFill>
                  <a:srgbClr val="666666"/>
                </a:solidFill>
              </a:rPr>
              <a:t>25,000 event phrases with annotated intent and reactions</a:t>
            </a:r>
            <a:endParaRPr sz="1800">
              <a:solidFill>
                <a:srgbClr val="666666"/>
              </a:solidFill>
            </a:endParaRPr>
          </a:p>
        </p:txBody>
      </p:sp>
      <p:cxnSp>
        <p:nvCxnSpPr>
          <p:cNvPr id="454" name="Google Shape;454;p60"/>
          <p:cNvCxnSpPr/>
          <p:nvPr/>
        </p:nvCxnSpPr>
        <p:spPr>
          <a:xfrm>
            <a:off x="5028025" y="1282275"/>
            <a:ext cx="22200" cy="36825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pic>
        <p:nvPicPr>
          <p:cNvPr id="459" name="Google Shape;459;p61"/>
          <p:cNvPicPr preferRelativeResize="0"/>
          <p:nvPr/>
        </p:nvPicPr>
        <p:blipFill rotWithShape="1">
          <a:blip r:embed="rId3">
            <a:alphaModFix/>
          </a:blip>
          <a:srcRect b="0" l="5642" r="0" t="0"/>
          <a:stretch/>
        </p:blipFill>
        <p:spPr>
          <a:xfrm>
            <a:off x="3265850" y="0"/>
            <a:ext cx="5908874" cy="5143501"/>
          </a:xfrm>
          <a:prstGeom prst="rect">
            <a:avLst/>
          </a:prstGeom>
          <a:noFill/>
          <a:ln>
            <a:noFill/>
          </a:ln>
        </p:spPr>
      </p:pic>
      <p:sp>
        <p:nvSpPr>
          <p:cNvPr id="460" name="Google Shape;460;p61"/>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461" name="Google Shape;461;p61"/>
          <p:cNvSpPr txBox="1"/>
          <p:nvPr>
            <p:ph idx="1" type="body"/>
          </p:nvPr>
        </p:nvSpPr>
        <p:spPr>
          <a:xfrm>
            <a:off x="659750" y="1545475"/>
            <a:ext cx="29238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Encoder-decoder model!</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need commonsense?</a:t>
            </a:r>
            <a:endParaRPr/>
          </a:p>
        </p:txBody>
      </p:sp>
      <p:sp>
        <p:nvSpPr>
          <p:cNvPr id="114" name="Google Shape;114;p17"/>
          <p:cNvSpPr txBox="1"/>
          <p:nvPr>
            <p:ph idx="1" type="body"/>
          </p:nvPr>
        </p:nvSpPr>
        <p:spPr>
          <a:xfrm>
            <a:off x="729450" y="1469275"/>
            <a:ext cx="7688700" cy="3184200"/>
          </a:xfrm>
          <a:prstGeom prst="rect">
            <a:avLst/>
          </a:prstGeom>
        </p:spPr>
        <p:txBody>
          <a:bodyPr anchorCtr="0" anchor="t" bIns="91425" lIns="91425" spcFirstLastPara="1" rIns="91425" wrap="square" tIns="91425">
            <a:noAutofit/>
          </a:bodyPr>
          <a:lstStyle/>
          <a:p>
            <a:pPr indent="-317500" lvl="0" marL="457200" rtl="0" algn="l">
              <a:lnSpc>
                <a:spcPct val="114000"/>
              </a:lnSpc>
              <a:spcBef>
                <a:spcPts val="0"/>
              </a:spcBef>
              <a:spcAft>
                <a:spcPts val="0"/>
              </a:spcAft>
              <a:buSzPts val="1400"/>
              <a:buChar char="●"/>
            </a:pPr>
            <a:r>
              <a:rPr lang="en" sz="1400"/>
              <a:t>Difficult problem in AI</a:t>
            </a:r>
            <a:endParaRPr sz="1400"/>
          </a:p>
          <a:p>
            <a:pPr indent="-317500" lvl="0" marL="457200" rtl="0" algn="l">
              <a:lnSpc>
                <a:spcPct val="114000"/>
              </a:lnSpc>
              <a:spcBef>
                <a:spcPts val="0"/>
              </a:spcBef>
              <a:spcAft>
                <a:spcPts val="0"/>
              </a:spcAft>
              <a:buSzPts val="1400"/>
              <a:buChar char="●"/>
            </a:pPr>
            <a:r>
              <a:rPr lang="en" sz="1400"/>
              <a:t>AI still doesn’t have commonsense</a:t>
            </a:r>
            <a:endParaRPr sz="1400"/>
          </a:p>
          <a:p>
            <a:pPr indent="0" lvl="0" marL="0" rtl="0" algn="l">
              <a:lnSpc>
                <a:spcPct val="114000"/>
              </a:lnSpc>
              <a:spcBef>
                <a:spcPts val="0"/>
              </a:spcBef>
              <a:spcAft>
                <a:spcPts val="0"/>
              </a:spcAft>
              <a:buNone/>
            </a:pPr>
            <a:r>
              <a:t/>
            </a:r>
            <a:endParaRPr sz="1400"/>
          </a:p>
          <a:p>
            <a:pPr indent="-317500" lvl="0" marL="457200" rtl="0" algn="l">
              <a:lnSpc>
                <a:spcPct val="114000"/>
              </a:lnSpc>
              <a:spcBef>
                <a:spcPts val="0"/>
              </a:spcBef>
              <a:spcAft>
                <a:spcPts val="0"/>
              </a:spcAft>
              <a:buSzPts val="1400"/>
              <a:buChar char="●"/>
            </a:pPr>
            <a:r>
              <a:rPr lang="en" sz="1400"/>
              <a:t>Natural language understanding</a:t>
            </a:r>
            <a:endParaRPr sz="1400"/>
          </a:p>
          <a:p>
            <a:pPr indent="-317500" lvl="1" marL="914400" rtl="0" algn="l">
              <a:lnSpc>
                <a:spcPct val="114000"/>
              </a:lnSpc>
              <a:spcBef>
                <a:spcPts val="0"/>
              </a:spcBef>
              <a:spcAft>
                <a:spcPts val="0"/>
              </a:spcAft>
              <a:buSzPts val="1400"/>
              <a:buChar char="○"/>
            </a:pPr>
            <a:r>
              <a:rPr lang="en" sz="1400"/>
              <a:t>Language is contextual</a:t>
            </a:r>
            <a:endParaRPr sz="1400"/>
          </a:p>
          <a:p>
            <a:pPr indent="-317500" lvl="1" marL="914400" rtl="0" algn="l">
              <a:lnSpc>
                <a:spcPct val="114000"/>
              </a:lnSpc>
              <a:spcBef>
                <a:spcPts val="0"/>
              </a:spcBef>
              <a:spcAft>
                <a:spcPts val="0"/>
              </a:spcAft>
              <a:buSzPts val="1400"/>
              <a:buChar char="○"/>
            </a:pPr>
            <a:r>
              <a:rPr lang="en" sz="1400"/>
              <a:t>Need to read between lines</a:t>
            </a:r>
            <a:endParaRPr sz="1400"/>
          </a:p>
          <a:p>
            <a:pPr indent="-317500" lvl="0" marL="457200" rtl="0" algn="l">
              <a:lnSpc>
                <a:spcPct val="114000"/>
              </a:lnSpc>
              <a:spcBef>
                <a:spcPts val="0"/>
              </a:spcBef>
              <a:spcAft>
                <a:spcPts val="0"/>
              </a:spcAft>
              <a:buSzPts val="1400"/>
              <a:buChar char="●"/>
            </a:pPr>
            <a:r>
              <a:rPr lang="en" sz="1400"/>
              <a:t>Robotics </a:t>
            </a:r>
            <a:endParaRPr sz="1400"/>
          </a:p>
          <a:p>
            <a:pPr indent="0" lvl="0" marL="0" rtl="0" algn="l">
              <a:lnSpc>
                <a:spcPct val="114000"/>
              </a:lnSpc>
              <a:spcBef>
                <a:spcPts val="0"/>
              </a:spcBef>
              <a:spcAft>
                <a:spcPts val="0"/>
              </a:spcAft>
              <a:buNone/>
            </a:pPr>
            <a:r>
              <a:t/>
            </a:r>
            <a:endParaRPr sz="1400"/>
          </a:p>
          <a:p>
            <a:pPr indent="0" lvl="0" marL="0" rtl="0" algn="l">
              <a:lnSpc>
                <a:spcPct val="114000"/>
              </a:lnSpc>
              <a:spcBef>
                <a:spcPts val="0"/>
              </a:spcBef>
              <a:spcAft>
                <a:spcPts val="0"/>
              </a:spcAft>
              <a:buNone/>
            </a:pPr>
            <a:r>
              <a:t/>
            </a:r>
            <a:endParaRPr sz="1400"/>
          </a:p>
        </p:txBody>
      </p:sp>
      <p:pic>
        <p:nvPicPr>
          <p:cNvPr id="115" name="Google Shape;115;p17"/>
          <p:cNvPicPr preferRelativeResize="0"/>
          <p:nvPr/>
        </p:nvPicPr>
        <p:blipFill>
          <a:blip r:embed="rId3">
            <a:alphaModFix/>
          </a:blip>
          <a:stretch>
            <a:fillRect/>
          </a:stretch>
        </p:blipFill>
        <p:spPr>
          <a:xfrm>
            <a:off x="805650" y="1105000"/>
            <a:ext cx="6982001" cy="3634174"/>
          </a:xfrm>
          <a:prstGeom prst="rect">
            <a:avLst/>
          </a:prstGeom>
          <a:noFill/>
          <a:ln>
            <a:noFill/>
          </a:ln>
        </p:spPr>
      </p:pic>
      <p:sp>
        <p:nvSpPr>
          <p:cNvPr id="116" name="Google Shape;116;p17"/>
          <p:cNvSpPr txBox="1"/>
          <p:nvPr/>
        </p:nvSpPr>
        <p:spPr>
          <a:xfrm>
            <a:off x="438725" y="4741904"/>
            <a:ext cx="80556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4"/>
              </a:rPr>
              <a:t>https://www.slideshare.net/aclanthology/yejin-choi-2017-from-naive-physics-to-connotation-modeling-commonsense-in-frame-semantics</a:t>
            </a:r>
            <a:endParaRPr sz="1000">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2"/>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t>
            </a:r>
            <a:endParaRPr/>
          </a:p>
        </p:txBody>
      </p:sp>
      <p:pic>
        <p:nvPicPr>
          <p:cNvPr id="467" name="Google Shape;467;p62"/>
          <p:cNvPicPr preferRelativeResize="0"/>
          <p:nvPr/>
        </p:nvPicPr>
        <p:blipFill>
          <a:blip r:embed="rId3">
            <a:alphaModFix/>
          </a:blip>
          <a:stretch>
            <a:fillRect/>
          </a:stretch>
        </p:blipFill>
        <p:spPr>
          <a:xfrm>
            <a:off x="1620075" y="1064950"/>
            <a:ext cx="7354750" cy="40387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a:t>
            </a:r>
            <a:endParaRPr/>
          </a:p>
        </p:txBody>
      </p:sp>
      <p:sp>
        <p:nvSpPr>
          <p:cNvPr id="473" name="Google Shape;473;p63"/>
          <p:cNvSpPr txBox="1"/>
          <p:nvPr>
            <p:ph idx="1" type="body"/>
          </p:nvPr>
        </p:nvSpPr>
        <p:spPr>
          <a:xfrm>
            <a:off x="443700" y="1545475"/>
            <a:ext cx="30084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solidFill>
                  <a:srgbClr val="666666"/>
                </a:solidFill>
              </a:rPr>
              <a:t>Movie understanding:</a:t>
            </a:r>
            <a:endParaRPr sz="1600">
              <a:solidFill>
                <a:srgbClr val="666666"/>
              </a:solidFill>
            </a:endParaRPr>
          </a:p>
          <a:p>
            <a:pPr indent="0" lvl="0" marL="0" rtl="0" algn="l">
              <a:lnSpc>
                <a:spcPct val="114000"/>
              </a:lnSpc>
              <a:spcBef>
                <a:spcPts val="0"/>
              </a:spcBef>
              <a:spcAft>
                <a:spcPts val="0"/>
              </a:spcAft>
              <a:buNone/>
            </a:pPr>
            <a:r>
              <a:t/>
            </a:r>
            <a:endParaRPr sz="1600">
              <a:solidFill>
                <a:srgbClr val="666666"/>
              </a:solidFill>
            </a:endParaRPr>
          </a:p>
          <a:p>
            <a:pPr indent="0" lvl="0" marL="0" rtl="0" algn="l">
              <a:lnSpc>
                <a:spcPct val="114000"/>
              </a:lnSpc>
              <a:spcBef>
                <a:spcPts val="0"/>
              </a:spcBef>
              <a:spcAft>
                <a:spcPts val="0"/>
              </a:spcAft>
              <a:buNone/>
            </a:pPr>
            <a:r>
              <a:rPr lang="en" sz="1600">
                <a:solidFill>
                  <a:srgbClr val="666666"/>
                </a:solidFill>
              </a:rPr>
              <a:t>Two scene description snippets from Juno (2007, top) and Pretty Woman (1990, bottom). </a:t>
            </a:r>
            <a:endParaRPr sz="1600">
              <a:solidFill>
                <a:srgbClr val="666666"/>
              </a:solidFill>
            </a:endParaRPr>
          </a:p>
          <a:p>
            <a:pPr indent="0" lvl="0" marL="0" rtl="0" algn="l">
              <a:lnSpc>
                <a:spcPct val="114000"/>
              </a:lnSpc>
              <a:spcBef>
                <a:spcPts val="0"/>
              </a:spcBef>
              <a:spcAft>
                <a:spcPts val="0"/>
              </a:spcAft>
              <a:buNone/>
            </a:pPr>
            <a:r>
              <a:t/>
            </a:r>
            <a:endParaRPr sz="1600">
              <a:solidFill>
                <a:srgbClr val="666666"/>
              </a:solidFill>
            </a:endParaRPr>
          </a:p>
          <a:p>
            <a:pPr indent="0" lvl="0" marL="0" rtl="0" algn="l">
              <a:lnSpc>
                <a:spcPct val="114000"/>
              </a:lnSpc>
              <a:spcBef>
                <a:spcPts val="0"/>
              </a:spcBef>
              <a:spcAft>
                <a:spcPts val="0"/>
              </a:spcAft>
              <a:buNone/>
            </a:pPr>
            <a:r>
              <a:rPr lang="en" sz="1600">
                <a:solidFill>
                  <a:srgbClr val="666666"/>
                </a:solidFill>
              </a:rPr>
              <a:t>Shows Event2mind inferences on the characters’ intents and reactions.</a:t>
            </a:r>
            <a:endParaRPr sz="1600">
              <a:solidFill>
                <a:srgbClr val="666666"/>
              </a:solidFill>
            </a:endParaRPr>
          </a:p>
        </p:txBody>
      </p:sp>
      <p:pic>
        <p:nvPicPr>
          <p:cNvPr id="474" name="Google Shape;474;p63"/>
          <p:cNvPicPr preferRelativeResize="0"/>
          <p:nvPr/>
        </p:nvPicPr>
        <p:blipFill>
          <a:blip r:embed="rId3">
            <a:alphaModFix/>
          </a:blip>
          <a:stretch>
            <a:fillRect/>
          </a:stretch>
        </p:blipFill>
        <p:spPr>
          <a:xfrm>
            <a:off x="3451954" y="0"/>
            <a:ext cx="5686241" cy="51435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480" name="Google Shape;480;p64"/>
          <p:cNvSpPr txBox="1"/>
          <p:nvPr>
            <p:ph idx="1" type="body"/>
          </p:nvPr>
        </p:nvSpPr>
        <p:spPr>
          <a:xfrm>
            <a:off x="672300" y="1545475"/>
            <a:ext cx="79746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solidFill>
                  <a:srgbClr val="666666"/>
                </a:solidFill>
              </a:rPr>
              <a:t>I think major contributions of Paper 2 (action-effect) &amp; Paper 3 (event2mind) are their novel tasks and datasets.</a:t>
            </a:r>
            <a:endParaRPr sz="1600">
              <a:solidFill>
                <a:srgbClr val="666666"/>
              </a:solidFill>
            </a:endParaRPr>
          </a:p>
          <a:p>
            <a:pPr indent="0" lvl="0" marL="0" rtl="0" algn="l">
              <a:lnSpc>
                <a:spcPct val="114000"/>
              </a:lnSpc>
              <a:spcBef>
                <a:spcPts val="0"/>
              </a:spcBef>
              <a:spcAft>
                <a:spcPts val="0"/>
              </a:spcAft>
              <a:buNone/>
            </a:pPr>
            <a:r>
              <a:rPr lang="en" sz="1600">
                <a:solidFill>
                  <a:srgbClr val="666666"/>
                </a:solidFill>
              </a:rPr>
              <a:t>The models used are relatively simple, and are initial steps for these important commonsense learning tasks.</a:t>
            </a:r>
            <a:endParaRPr sz="1600">
              <a:solidFill>
                <a:srgbClr val="666666"/>
              </a:solidFill>
            </a:endParaRPr>
          </a:p>
          <a:p>
            <a:pPr indent="0" lvl="0" marL="0" rtl="0" algn="l">
              <a:lnSpc>
                <a:spcPct val="114000"/>
              </a:lnSpc>
              <a:spcBef>
                <a:spcPts val="0"/>
              </a:spcBef>
              <a:spcAft>
                <a:spcPts val="0"/>
              </a:spcAft>
              <a:buNone/>
            </a:pPr>
            <a:r>
              <a:t/>
            </a:r>
            <a:endParaRPr sz="1600">
              <a:solidFill>
                <a:srgbClr val="666666"/>
              </a:solidFill>
            </a:endParaRPr>
          </a:p>
          <a:p>
            <a:pPr indent="0" lvl="0" marL="0" rtl="0" algn="l">
              <a:lnSpc>
                <a:spcPct val="114000"/>
              </a:lnSpc>
              <a:spcBef>
                <a:spcPts val="0"/>
              </a:spcBef>
              <a:spcAft>
                <a:spcPts val="0"/>
              </a:spcAft>
              <a:buNone/>
            </a:pPr>
            <a:r>
              <a:rPr lang="en" sz="1600">
                <a:solidFill>
                  <a:srgbClr val="666666"/>
                </a:solidFill>
              </a:rPr>
              <a:t>Maybe we can think about possible improvements on their models?</a:t>
            </a:r>
            <a:endParaRPr sz="1600">
              <a:solidFill>
                <a:srgbClr val="666666"/>
              </a:solidFill>
            </a:endParaRPr>
          </a:p>
          <a:p>
            <a:pPr indent="0" lvl="0" marL="0" rtl="0" algn="l">
              <a:lnSpc>
                <a:spcPct val="114000"/>
              </a:lnSpc>
              <a:spcBef>
                <a:spcPts val="0"/>
              </a:spcBef>
              <a:spcAft>
                <a:spcPts val="0"/>
              </a:spcAft>
              <a:buNone/>
            </a:pPr>
            <a:r>
              <a:t/>
            </a:r>
            <a:endParaRPr sz="1600">
              <a:solidFill>
                <a:srgbClr val="666666"/>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5"/>
          <p:cNvSpPr txBox="1"/>
          <p:nvPr>
            <p:ph type="title"/>
          </p:nvPr>
        </p:nvSpPr>
        <p:spPr>
          <a:xfrm>
            <a:off x="729450" y="578900"/>
            <a:ext cx="7920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4:  Commonsense for story understanding </a:t>
            </a:r>
            <a:endParaRPr/>
          </a:p>
        </p:txBody>
      </p:sp>
      <p:sp>
        <p:nvSpPr>
          <p:cNvPr id="486" name="Google Shape;486;p65"/>
          <p:cNvSpPr txBox="1"/>
          <p:nvPr>
            <p:ph idx="1" type="body"/>
          </p:nvPr>
        </p:nvSpPr>
        <p:spPr>
          <a:xfrm>
            <a:off x="729450" y="1545475"/>
            <a:ext cx="47316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600" u="sng">
                <a:solidFill>
                  <a:schemeClr val="hlink"/>
                </a:solidFill>
                <a:hlinkClick r:id="rId3"/>
              </a:rPr>
              <a:t>Reasoning with Heterogeneous Knowledge for Commonsense Machine Comprehension</a:t>
            </a:r>
            <a:r>
              <a:rPr b="1" lang="en" sz="1600"/>
              <a:t> </a:t>
            </a:r>
            <a:endParaRPr b="1" sz="1600"/>
          </a:p>
          <a:p>
            <a:pPr indent="0" lvl="0" marL="0" rtl="0" algn="l">
              <a:lnSpc>
                <a:spcPct val="114000"/>
              </a:lnSpc>
              <a:spcBef>
                <a:spcPts val="0"/>
              </a:spcBef>
              <a:spcAft>
                <a:spcPts val="0"/>
              </a:spcAft>
              <a:buNone/>
            </a:pPr>
            <a:r>
              <a:rPr lang="en" sz="1400"/>
              <a:t>Hongyu Lin,  Le Sun,  Xianpei Han (</a:t>
            </a:r>
            <a:r>
              <a:rPr i="1" lang="en" sz="1400"/>
              <a:t>EMNLP 2017</a:t>
            </a:r>
            <a:r>
              <a:rPr lang="en" sz="1400"/>
              <a:t>)</a:t>
            </a:r>
            <a:endParaRPr sz="1400"/>
          </a:p>
          <a:p>
            <a:pPr indent="457200" lvl="0" marL="0" rtl="0" algn="l">
              <a:lnSpc>
                <a:spcPct val="114000"/>
              </a:lnSpc>
              <a:spcBef>
                <a:spcPts val="0"/>
              </a:spcBef>
              <a:spcAft>
                <a:spcPts val="0"/>
              </a:spcAft>
              <a:buNone/>
            </a:pPr>
            <a:r>
              <a:t/>
            </a:r>
            <a:endParaRPr sz="1400"/>
          </a:p>
          <a:p>
            <a:pPr indent="0" lvl="0" marL="0" rtl="0" algn="l">
              <a:lnSpc>
                <a:spcPct val="114000"/>
              </a:lnSpc>
              <a:spcBef>
                <a:spcPts val="0"/>
              </a:spcBef>
              <a:spcAft>
                <a:spcPts val="0"/>
              </a:spcAft>
              <a:buNone/>
            </a:pPr>
            <a:r>
              <a:rPr lang="en" sz="1200"/>
              <a:t>“In this paper, we propose a multi-knowledge reasoning method, which can exploit heterogeneous knowledge for commonsense machine comprehension. Specifically, we first mine different kinds of knowledge (including event narrative knowledge, entity semantic knowledge and sentiment coherent knowledge) and encode them as inference rules with costs. Then we propose a multi-knowledge reasoning model, which selects inference rules for a specific reasoning context using attention mechanism, and reasons by summarizing all valid inference rules.”</a:t>
            </a:r>
            <a:endParaRPr sz="1400"/>
          </a:p>
        </p:txBody>
      </p:sp>
      <p:pic>
        <p:nvPicPr>
          <p:cNvPr id="487" name="Google Shape;487;p65"/>
          <p:cNvPicPr preferRelativeResize="0"/>
          <p:nvPr/>
        </p:nvPicPr>
        <p:blipFill>
          <a:blip r:embed="rId4">
            <a:alphaModFix/>
          </a:blip>
          <a:stretch>
            <a:fillRect/>
          </a:stretch>
        </p:blipFill>
        <p:spPr>
          <a:xfrm>
            <a:off x="5842050" y="1266503"/>
            <a:ext cx="2545768" cy="372459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6"/>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endParaRPr/>
          </a:p>
        </p:txBody>
      </p:sp>
      <p:sp>
        <p:nvSpPr>
          <p:cNvPr id="493" name="Google Shape;493;p66"/>
          <p:cNvSpPr txBox="1"/>
          <p:nvPr>
            <p:ph idx="1" type="body"/>
          </p:nvPr>
        </p:nvSpPr>
        <p:spPr>
          <a:xfrm>
            <a:off x="729450" y="13168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u="sng">
                <a:solidFill>
                  <a:schemeClr val="hlink"/>
                </a:solidFill>
                <a:hlinkClick r:id="rId3"/>
              </a:rPr>
              <a:t>Story Cloze Test</a:t>
            </a:r>
            <a:r>
              <a:rPr lang="en" sz="1600"/>
              <a:t> (story understanding in everyday life)</a:t>
            </a:r>
            <a:endParaRPr sz="1600"/>
          </a:p>
          <a:p>
            <a:pPr indent="-330200" lvl="0" marL="457200" rtl="0" algn="l">
              <a:lnSpc>
                <a:spcPct val="114000"/>
              </a:lnSpc>
              <a:spcBef>
                <a:spcPts val="0"/>
              </a:spcBef>
              <a:spcAft>
                <a:spcPts val="0"/>
              </a:spcAft>
              <a:buSzPts val="1600"/>
              <a:buChar char="-"/>
            </a:pPr>
            <a:r>
              <a:rPr lang="en" sz="1600"/>
              <a:t>Reason the right story ending using implicit commonsense knowledge rather than explicit matching or entailment, etc. </a:t>
            </a:r>
            <a:endParaRPr sz="1600"/>
          </a:p>
        </p:txBody>
      </p:sp>
      <p:pic>
        <p:nvPicPr>
          <p:cNvPr id="494" name="Google Shape;494;p66"/>
          <p:cNvPicPr preferRelativeResize="0"/>
          <p:nvPr/>
        </p:nvPicPr>
        <p:blipFill>
          <a:blip r:embed="rId4">
            <a:alphaModFix/>
          </a:blip>
          <a:stretch>
            <a:fillRect/>
          </a:stretch>
        </p:blipFill>
        <p:spPr>
          <a:xfrm>
            <a:off x="735825" y="2270275"/>
            <a:ext cx="7826648" cy="2655025"/>
          </a:xfrm>
          <a:prstGeom prst="rect">
            <a:avLst/>
          </a:prstGeom>
          <a:noFill/>
          <a:ln>
            <a:noFill/>
          </a:ln>
        </p:spPr>
      </p:pic>
      <p:sp>
        <p:nvSpPr>
          <p:cNvPr id="495" name="Google Shape;495;p66"/>
          <p:cNvSpPr txBox="1"/>
          <p:nvPr/>
        </p:nvSpPr>
        <p:spPr>
          <a:xfrm>
            <a:off x="815916" y="4849100"/>
            <a:ext cx="4110000" cy="1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5"/>
              </a:rPr>
              <a:t>http://cs.rochester.edu/nlp/rocstories/</a:t>
            </a:r>
            <a:endParaRPr sz="1000">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7"/>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&amp; Intuition</a:t>
            </a:r>
            <a:endParaRPr/>
          </a:p>
        </p:txBody>
      </p:sp>
      <p:sp>
        <p:nvSpPr>
          <p:cNvPr id="501" name="Google Shape;501;p67"/>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800"/>
          </a:p>
        </p:txBody>
      </p:sp>
      <p:sp>
        <p:nvSpPr>
          <p:cNvPr id="502" name="Google Shape;502;p67"/>
          <p:cNvSpPr txBox="1"/>
          <p:nvPr/>
        </p:nvSpPr>
        <p:spPr>
          <a:xfrm>
            <a:off x="1349200" y="4846100"/>
            <a:ext cx="3035400" cy="1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3"/>
              </a:rPr>
              <a:t>https://vimeo.com/238235420</a:t>
            </a:r>
            <a:endParaRPr sz="1000">
              <a:latin typeface="Lato"/>
              <a:ea typeface="Lato"/>
              <a:cs typeface="Lato"/>
              <a:sym typeface="Lato"/>
            </a:endParaRPr>
          </a:p>
        </p:txBody>
      </p:sp>
      <p:pic>
        <p:nvPicPr>
          <p:cNvPr id="503" name="Google Shape;503;p67"/>
          <p:cNvPicPr preferRelativeResize="0"/>
          <p:nvPr/>
        </p:nvPicPr>
        <p:blipFill>
          <a:blip r:embed="rId4">
            <a:alphaModFix/>
          </a:blip>
          <a:stretch>
            <a:fillRect/>
          </a:stretch>
        </p:blipFill>
        <p:spPr>
          <a:xfrm>
            <a:off x="401625" y="1328054"/>
            <a:ext cx="8467751" cy="357059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8"/>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&amp; Intuition</a:t>
            </a:r>
            <a:endParaRPr/>
          </a:p>
        </p:txBody>
      </p:sp>
      <p:sp>
        <p:nvSpPr>
          <p:cNvPr id="509" name="Google Shape;509;p68"/>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800"/>
          </a:p>
        </p:txBody>
      </p:sp>
      <p:sp>
        <p:nvSpPr>
          <p:cNvPr id="510" name="Google Shape;510;p68"/>
          <p:cNvSpPr txBox="1"/>
          <p:nvPr/>
        </p:nvSpPr>
        <p:spPr>
          <a:xfrm>
            <a:off x="1349200" y="4846100"/>
            <a:ext cx="3035400" cy="1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3"/>
              </a:rPr>
              <a:t>https://vimeo.com/238235420</a:t>
            </a:r>
            <a:endParaRPr sz="1000">
              <a:latin typeface="Lato"/>
              <a:ea typeface="Lato"/>
              <a:cs typeface="Lato"/>
              <a:sym typeface="Lato"/>
            </a:endParaRPr>
          </a:p>
        </p:txBody>
      </p:sp>
      <p:pic>
        <p:nvPicPr>
          <p:cNvPr id="511" name="Google Shape;511;p68"/>
          <p:cNvPicPr preferRelativeResize="0"/>
          <p:nvPr/>
        </p:nvPicPr>
        <p:blipFill rotWithShape="1">
          <a:blip r:embed="rId4">
            <a:alphaModFix/>
          </a:blip>
          <a:srcRect b="3625" l="0" r="1468" t="2679"/>
          <a:stretch/>
        </p:blipFill>
        <p:spPr>
          <a:xfrm>
            <a:off x="401625" y="1337150"/>
            <a:ext cx="8417626" cy="3447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9"/>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&amp; Intuition</a:t>
            </a:r>
            <a:endParaRPr/>
          </a:p>
        </p:txBody>
      </p:sp>
      <p:sp>
        <p:nvSpPr>
          <p:cNvPr id="517" name="Google Shape;517;p69"/>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800"/>
          </a:p>
        </p:txBody>
      </p:sp>
      <p:pic>
        <p:nvPicPr>
          <p:cNvPr id="518" name="Google Shape;518;p69"/>
          <p:cNvPicPr preferRelativeResize="0"/>
          <p:nvPr/>
        </p:nvPicPr>
        <p:blipFill>
          <a:blip r:embed="rId3">
            <a:alphaModFix/>
          </a:blip>
          <a:stretch>
            <a:fillRect/>
          </a:stretch>
        </p:blipFill>
        <p:spPr>
          <a:xfrm>
            <a:off x="390100" y="1306125"/>
            <a:ext cx="8451598" cy="3510499"/>
          </a:xfrm>
          <a:prstGeom prst="rect">
            <a:avLst/>
          </a:prstGeom>
          <a:noFill/>
          <a:ln>
            <a:noFill/>
          </a:ln>
        </p:spPr>
      </p:pic>
      <p:sp>
        <p:nvSpPr>
          <p:cNvPr id="519" name="Google Shape;519;p69"/>
          <p:cNvSpPr txBox="1"/>
          <p:nvPr/>
        </p:nvSpPr>
        <p:spPr>
          <a:xfrm>
            <a:off x="1349200" y="4846100"/>
            <a:ext cx="3035400" cy="1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4"/>
              </a:rPr>
              <a:t>https://vimeo.com/238235420</a:t>
            </a:r>
            <a:endParaRPr sz="1000">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0"/>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overview</a:t>
            </a:r>
            <a:endParaRPr/>
          </a:p>
        </p:txBody>
      </p:sp>
      <p:sp>
        <p:nvSpPr>
          <p:cNvPr id="525" name="Google Shape;525;p70"/>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Step1.  Mine the key commonsense knowledge for story understanding</a:t>
            </a:r>
            <a:endParaRPr sz="1800"/>
          </a:p>
          <a:p>
            <a:pPr indent="-342900" lvl="0" marL="457200" rtl="0" algn="l">
              <a:lnSpc>
                <a:spcPct val="114000"/>
              </a:lnSpc>
              <a:spcBef>
                <a:spcPts val="0"/>
              </a:spcBef>
              <a:spcAft>
                <a:spcPts val="0"/>
              </a:spcAft>
              <a:buSzPts val="1800"/>
              <a:buChar char="-"/>
            </a:pPr>
            <a:r>
              <a:rPr lang="en" sz="1800"/>
              <a:t>X →</a:t>
            </a:r>
            <a:r>
              <a:rPr baseline="30000" i="1" lang="en" sz="2400"/>
              <a:t>f</a:t>
            </a:r>
            <a:r>
              <a:rPr lang="en" sz="1800"/>
              <a:t> Y : </a:t>
            </a:r>
            <a:r>
              <a:rPr i="1" lang="en" sz="1800"/>
              <a:t>s</a:t>
            </a:r>
            <a:endParaRPr i="1" sz="1800"/>
          </a:p>
          <a:p>
            <a:pPr indent="-342900" lvl="0" marL="457200" rtl="0" algn="l">
              <a:lnSpc>
                <a:spcPct val="114000"/>
              </a:lnSpc>
              <a:spcBef>
                <a:spcPts val="0"/>
              </a:spcBef>
              <a:spcAft>
                <a:spcPts val="0"/>
              </a:spcAft>
              <a:buSzPts val="1800"/>
              <a:buChar char="-"/>
            </a:pPr>
            <a:r>
              <a:rPr lang="en" sz="1800"/>
              <a:t>element Y can be inferred from element X under relation </a:t>
            </a:r>
            <a:r>
              <a:rPr i="1" lang="en" sz="1800"/>
              <a:t>f</a:t>
            </a:r>
            <a:r>
              <a:rPr lang="en" sz="1800"/>
              <a:t>, with an inference cost </a:t>
            </a:r>
            <a:r>
              <a:rPr i="1" lang="en" sz="1800"/>
              <a:t>s</a:t>
            </a:r>
            <a:endParaRPr i="1"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rPr lang="en" sz="1800"/>
              <a:t>Step2.  Machine comprehension via commonsense reasoning. </a:t>
            </a:r>
            <a:endParaRPr sz="1800"/>
          </a:p>
          <a:p>
            <a:pPr indent="-342900" lvl="0" marL="457200" rtl="0" algn="l">
              <a:lnSpc>
                <a:spcPct val="114000"/>
              </a:lnSpc>
              <a:spcBef>
                <a:spcPts val="0"/>
              </a:spcBef>
              <a:spcAft>
                <a:spcPts val="0"/>
              </a:spcAft>
              <a:buSzPts val="1800"/>
              <a:buChar char="-"/>
            </a:pPr>
            <a:r>
              <a:rPr lang="en" sz="1800"/>
              <a:t>Use the commonsense knowledge to evaluate the “cost” of going from the premise text to each story ending</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1"/>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commonsense knowledge for discourse</a:t>
            </a:r>
            <a:endParaRPr/>
          </a:p>
        </p:txBody>
      </p:sp>
      <p:sp>
        <p:nvSpPr>
          <p:cNvPr id="531" name="Google Shape;531;p71"/>
          <p:cNvSpPr txBox="1"/>
          <p:nvPr>
            <p:ph idx="1" type="body"/>
          </p:nvPr>
        </p:nvSpPr>
        <p:spPr>
          <a:xfrm>
            <a:off x="729450" y="1545475"/>
            <a:ext cx="81984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For the types of relations </a:t>
            </a:r>
            <a:r>
              <a:rPr i="1" lang="en" sz="1800"/>
              <a:t>f</a:t>
            </a:r>
            <a:r>
              <a:rPr lang="en" sz="1800"/>
              <a:t>, we consider</a:t>
            </a:r>
            <a:endParaRPr sz="1800"/>
          </a:p>
          <a:p>
            <a:pPr indent="0" lvl="0" marL="0" rtl="0" algn="l">
              <a:lnSpc>
                <a:spcPct val="114000"/>
              </a:lnSpc>
              <a:spcBef>
                <a:spcPts val="0"/>
              </a:spcBef>
              <a:spcAft>
                <a:spcPts val="0"/>
              </a:spcAft>
              <a:buNone/>
            </a:pPr>
            <a:r>
              <a:t/>
            </a:r>
            <a:endParaRPr b="1" sz="1800"/>
          </a:p>
          <a:p>
            <a:pPr indent="-342900" lvl="0" marL="457200" rtl="0" algn="l">
              <a:lnSpc>
                <a:spcPct val="114000"/>
              </a:lnSpc>
              <a:spcBef>
                <a:spcPts val="0"/>
              </a:spcBef>
              <a:spcAft>
                <a:spcPts val="0"/>
              </a:spcAft>
              <a:buSzPts val="1800"/>
              <a:buChar char="●"/>
            </a:pPr>
            <a:r>
              <a:rPr b="1" lang="en" sz="1800"/>
              <a:t>Event narrative knowledge</a:t>
            </a:r>
            <a:r>
              <a:rPr lang="en" sz="1800"/>
              <a:t>: temporal and causal relations between events</a:t>
            </a:r>
            <a:endParaRPr sz="1800"/>
          </a:p>
          <a:p>
            <a:pPr indent="0" lvl="0" marL="914400" marR="0" rtl="0" algn="l">
              <a:lnSpc>
                <a:spcPct val="114000"/>
              </a:lnSpc>
              <a:spcBef>
                <a:spcPts val="0"/>
              </a:spcBef>
              <a:spcAft>
                <a:spcPts val="0"/>
              </a:spcAft>
              <a:buNone/>
            </a:pPr>
            <a:r>
              <a:t/>
            </a:r>
            <a:endParaRPr sz="1800"/>
          </a:p>
          <a:p>
            <a:pPr indent="-342900" lvl="0" marL="457200" rtl="0" algn="l">
              <a:lnSpc>
                <a:spcPct val="114000"/>
              </a:lnSpc>
              <a:spcBef>
                <a:spcPts val="0"/>
              </a:spcBef>
              <a:spcAft>
                <a:spcPts val="0"/>
              </a:spcAft>
              <a:buSzPts val="1800"/>
              <a:buChar char="●"/>
            </a:pPr>
            <a:r>
              <a:rPr b="1" lang="en" sz="1800"/>
              <a:t>Entity relation knowledge</a:t>
            </a:r>
            <a:r>
              <a:rPr lang="en" sz="1800"/>
              <a:t>:  semantic relations between entities</a:t>
            </a:r>
            <a:endParaRPr sz="1800"/>
          </a:p>
          <a:p>
            <a:pPr indent="0" lvl="0" marL="0" rtl="0" algn="l">
              <a:lnSpc>
                <a:spcPct val="114000"/>
              </a:lnSpc>
              <a:spcBef>
                <a:spcPts val="0"/>
              </a:spcBef>
              <a:spcAft>
                <a:spcPts val="0"/>
              </a:spcAft>
              <a:buNone/>
            </a:pPr>
            <a:r>
              <a:t/>
            </a:r>
            <a:endParaRPr sz="1800"/>
          </a:p>
          <a:p>
            <a:pPr indent="-342900" lvl="0" marL="457200" rtl="0" algn="l">
              <a:lnSpc>
                <a:spcPct val="114000"/>
              </a:lnSpc>
              <a:spcBef>
                <a:spcPts val="0"/>
              </a:spcBef>
              <a:spcAft>
                <a:spcPts val="0"/>
              </a:spcAft>
              <a:buSzPts val="1800"/>
              <a:buChar char="●"/>
            </a:pPr>
            <a:r>
              <a:rPr b="1" lang="en" sz="1800"/>
              <a:t>Sentiment knowledge</a:t>
            </a:r>
            <a:r>
              <a:rPr lang="en" sz="1800"/>
              <a:t>:  sentiment coherence between elements</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a:t>
            </a:r>
            <a:r>
              <a:rPr lang="en"/>
              <a:t> need commonsense?</a:t>
            </a:r>
            <a:endParaRPr/>
          </a:p>
        </p:txBody>
      </p:sp>
      <p:sp>
        <p:nvSpPr>
          <p:cNvPr id="122" name="Google Shape;122;p18"/>
          <p:cNvSpPr txBox="1"/>
          <p:nvPr>
            <p:ph idx="1" type="body"/>
          </p:nvPr>
        </p:nvSpPr>
        <p:spPr>
          <a:xfrm>
            <a:off x="729450" y="1469275"/>
            <a:ext cx="7688700" cy="3184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b="1" lang="en" sz="1800"/>
              <a:t>Intelligent natural language understanding</a:t>
            </a:r>
            <a:endParaRPr b="1" sz="1800"/>
          </a:p>
          <a:p>
            <a:pPr indent="-342900" lvl="1" marL="914400" rtl="0" algn="l">
              <a:lnSpc>
                <a:spcPct val="114000"/>
              </a:lnSpc>
              <a:spcBef>
                <a:spcPts val="0"/>
              </a:spcBef>
              <a:spcAft>
                <a:spcPts val="0"/>
              </a:spcAft>
              <a:buSzPts val="1800"/>
              <a:buChar char="○"/>
            </a:pPr>
            <a:r>
              <a:rPr lang="en" sz="1800"/>
              <a:t>Language is contextual.  </a:t>
            </a:r>
            <a:endParaRPr sz="1800"/>
          </a:p>
          <a:p>
            <a:pPr indent="-342900" lvl="1" marL="914400" rtl="0" algn="l">
              <a:lnSpc>
                <a:spcPct val="114000"/>
              </a:lnSpc>
              <a:spcBef>
                <a:spcPts val="0"/>
              </a:spcBef>
              <a:spcAft>
                <a:spcPts val="0"/>
              </a:spcAft>
              <a:buSzPts val="1800"/>
              <a:buChar char="○"/>
            </a:pPr>
            <a:r>
              <a:rPr lang="en" sz="1800"/>
              <a:t>Need to read between lines using world knowledge, discourse, etc.</a:t>
            </a:r>
            <a:endParaRPr sz="1800"/>
          </a:p>
          <a:p>
            <a:pPr indent="0" lvl="0" marL="457200" rtl="0" algn="l">
              <a:lnSpc>
                <a:spcPct val="114000"/>
              </a:lnSpc>
              <a:spcBef>
                <a:spcPts val="0"/>
              </a:spcBef>
              <a:spcAft>
                <a:spcPts val="0"/>
              </a:spcAft>
              <a:buNone/>
            </a:pPr>
            <a:r>
              <a:t/>
            </a:r>
            <a:endParaRPr sz="1800"/>
          </a:p>
          <a:p>
            <a:pPr indent="-342900" lvl="0" marL="457200" rtl="0" algn="l">
              <a:lnSpc>
                <a:spcPct val="114000"/>
              </a:lnSpc>
              <a:spcBef>
                <a:spcPts val="0"/>
              </a:spcBef>
              <a:spcAft>
                <a:spcPts val="0"/>
              </a:spcAft>
              <a:buSzPts val="1800"/>
              <a:buChar char="●"/>
            </a:pPr>
            <a:r>
              <a:rPr b="1" lang="en" sz="1800"/>
              <a:t>Robotics &amp; Vision</a:t>
            </a:r>
            <a:endParaRPr b="1" sz="1800"/>
          </a:p>
          <a:p>
            <a:pPr indent="-342900" lvl="1" marL="914400" rtl="0" algn="l">
              <a:lnSpc>
                <a:spcPct val="114000"/>
              </a:lnSpc>
              <a:spcBef>
                <a:spcPts val="0"/>
              </a:spcBef>
              <a:spcAft>
                <a:spcPts val="0"/>
              </a:spcAft>
              <a:buSzPts val="1800"/>
              <a:buChar char="○"/>
            </a:pPr>
            <a:r>
              <a:rPr lang="en" sz="1800"/>
              <a:t>Visual and spatial understanding</a:t>
            </a:r>
            <a:endParaRPr sz="1800"/>
          </a:p>
          <a:p>
            <a:pPr indent="0" lvl="0" marL="0" rtl="0" algn="l">
              <a:lnSpc>
                <a:spcPct val="114000"/>
              </a:lnSpc>
              <a:spcBef>
                <a:spcPts val="0"/>
              </a:spcBef>
              <a:spcAft>
                <a:spcPts val="0"/>
              </a:spcAft>
              <a:buNone/>
            </a:pPr>
            <a:r>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2"/>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commonsense knowledge for discourse</a:t>
            </a:r>
            <a:endParaRPr/>
          </a:p>
        </p:txBody>
      </p:sp>
      <p:sp>
        <p:nvSpPr>
          <p:cNvPr id="537" name="Google Shape;537;p72"/>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b="1" lang="en" sz="1800"/>
              <a:t>Event narrative knowledge</a:t>
            </a:r>
            <a:r>
              <a:rPr lang="en" sz="1800"/>
              <a:t>: temporal and causal relations between events</a:t>
            </a:r>
            <a:endParaRPr sz="1800"/>
          </a:p>
          <a:p>
            <a:pPr indent="-342900" lvl="1" marL="914400" rtl="0" algn="l">
              <a:lnSpc>
                <a:spcPct val="114000"/>
              </a:lnSpc>
              <a:spcBef>
                <a:spcPts val="0"/>
              </a:spcBef>
              <a:spcAft>
                <a:spcPts val="0"/>
              </a:spcAft>
              <a:buSzPts val="1800"/>
              <a:buChar char="○"/>
            </a:pPr>
            <a:r>
              <a:rPr lang="en" sz="1800"/>
              <a:t>E.g. “Mary </a:t>
            </a:r>
            <a:r>
              <a:rPr lang="en" sz="1800" u="sng"/>
              <a:t>went to</a:t>
            </a:r>
            <a:r>
              <a:rPr lang="en" sz="1800"/>
              <a:t> a </a:t>
            </a:r>
            <a:r>
              <a:rPr lang="en" sz="1800" u="sng"/>
              <a:t>restaurant</a:t>
            </a:r>
            <a:r>
              <a:rPr lang="en" sz="1800"/>
              <a:t>” ⇒ “She </a:t>
            </a:r>
            <a:r>
              <a:rPr lang="en" sz="1800" u="sng"/>
              <a:t>ordered</a:t>
            </a:r>
            <a:r>
              <a:rPr lang="en" sz="1800"/>
              <a:t> some </a:t>
            </a:r>
            <a:r>
              <a:rPr lang="en" sz="1800" u="sng"/>
              <a:t>foods</a:t>
            </a:r>
            <a:r>
              <a:rPr lang="en" sz="1800"/>
              <a:t>”</a:t>
            </a:r>
            <a:endParaRPr sz="1800"/>
          </a:p>
          <a:p>
            <a:pPr indent="457200" lvl="0" marL="0" rtl="0" algn="l">
              <a:lnSpc>
                <a:spcPct val="114000"/>
              </a:lnSpc>
              <a:spcBef>
                <a:spcPts val="0"/>
              </a:spcBef>
              <a:spcAft>
                <a:spcPts val="0"/>
              </a:spcAft>
              <a:buNone/>
            </a:pPr>
            <a:r>
              <a:rPr lang="en" sz="1800"/>
              <a:t>Methods to mine:</a:t>
            </a:r>
            <a:endParaRPr sz="1800"/>
          </a:p>
          <a:p>
            <a:pPr indent="-342900" lvl="1" marL="914400" rtl="0" algn="l">
              <a:lnSpc>
                <a:spcPct val="114000"/>
              </a:lnSpc>
              <a:spcBef>
                <a:spcPts val="0"/>
              </a:spcBef>
              <a:spcAft>
                <a:spcPts val="0"/>
              </a:spcAft>
              <a:buSzPts val="1800"/>
              <a:buChar char="○"/>
            </a:pPr>
            <a:r>
              <a:rPr lang="en" sz="1800"/>
              <a:t>Ordered PMI </a:t>
            </a:r>
            <a:r>
              <a:rPr lang="en" sz="1400"/>
              <a:t>(Rudinger et al., 2015)</a:t>
            </a:r>
            <a:endParaRPr sz="1400"/>
          </a:p>
          <a:p>
            <a:pPr indent="-342900" lvl="1" marL="914400" rtl="0" algn="l">
              <a:lnSpc>
                <a:spcPct val="114000"/>
              </a:lnSpc>
              <a:spcBef>
                <a:spcPts val="0"/>
              </a:spcBef>
              <a:spcAft>
                <a:spcPts val="0"/>
              </a:spcAft>
              <a:buSzPts val="1800"/>
              <a:buChar char="○"/>
            </a:pPr>
            <a:r>
              <a:rPr lang="en" sz="1800"/>
              <a:t>Skip-gram  </a:t>
            </a:r>
            <a:r>
              <a:rPr lang="en" sz="1400"/>
              <a:t>(Mikolov et al., 2013)</a:t>
            </a:r>
            <a:endParaRPr sz="1400"/>
          </a:p>
          <a:p>
            <a:pPr indent="0" lvl="0" marL="0" marR="0" rtl="0" algn="l">
              <a:lnSpc>
                <a:spcPct val="114000"/>
              </a:lnSpc>
              <a:spcBef>
                <a:spcPts val="0"/>
              </a:spcBef>
              <a:spcAft>
                <a:spcPts val="0"/>
              </a:spcAft>
              <a:buNone/>
            </a:pPr>
            <a:r>
              <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3"/>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commonsense knowledge for discourse</a:t>
            </a:r>
            <a:endParaRPr/>
          </a:p>
        </p:txBody>
      </p:sp>
      <p:sp>
        <p:nvSpPr>
          <p:cNvPr id="543" name="Google Shape;543;p73"/>
          <p:cNvSpPr txBox="1"/>
          <p:nvPr>
            <p:ph idx="1" type="body"/>
          </p:nvPr>
        </p:nvSpPr>
        <p:spPr>
          <a:xfrm>
            <a:off x="729450" y="1393075"/>
            <a:ext cx="7688700" cy="3184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b="1" lang="en" sz="1800"/>
              <a:t>Entity relation knowledge</a:t>
            </a:r>
            <a:r>
              <a:rPr lang="en" sz="1800"/>
              <a:t>:  semantic relations between entities</a:t>
            </a:r>
            <a:endParaRPr sz="1800"/>
          </a:p>
          <a:p>
            <a:pPr indent="-342900" lvl="1" marL="914400" rtl="0" algn="l">
              <a:lnSpc>
                <a:spcPct val="114000"/>
              </a:lnSpc>
              <a:spcBef>
                <a:spcPts val="0"/>
              </a:spcBef>
              <a:spcAft>
                <a:spcPts val="0"/>
              </a:spcAft>
              <a:buSzPts val="1800"/>
              <a:buChar char="○"/>
            </a:pPr>
            <a:r>
              <a:rPr lang="en" sz="1800"/>
              <a:t>Coreference: e.g. “Starbucks” ⇒ “coffee shop”,  “puppy” ⇒ “dog”</a:t>
            </a:r>
            <a:endParaRPr sz="1800"/>
          </a:p>
          <a:p>
            <a:pPr indent="-342900" lvl="2" marL="1371600" rtl="0" algn="l">
              <a:lnSpc>
                <a:spcPct val="114000"/>
              </a:lnSpc>
              <a:spcBef>
                <a:spcPts val="0"/>
              </a:spcBef>
              <a:spcAft>
                <a:spcPts val="0"/>
              </a:spcAft>
              <a:buSzPts val="1800"/>
              <a:buChar char="■"/>
            </a:pPr>
            <a:r>
              <a:rPr lang="en" sz="1800"/>
              <a:t>Method to mine:  Wordnet </a:t>
            </a:r>
            <a:r>
              <a:rPr lang="en" sz="1400"/>
              <a:t>(Kilgarriff and Fellbaum, 2000)</a:t>
            </a:r>
            <a:endParaRPr sz="1400"/>
          </a:p>
          <a:p>
            <a:pPr indent="-342900" lvl="1" marL="914400" rtl="0" algn="l">
              <a:lnSpc>
                <a:spcPct val="114000"/>
              </a:lnSpc>
              <a:spcBef>
                <a:spcPts val="0"/>
              </a:spcBef>
              <a:spcAft>
                <a:spcPts val="0"/>
              </a:spcAft>
              <a:buSzPts val="1800"/>
              <a:buChar char="○"/>
            </a:pPr>
            <a:r>
              <a:rPr lang="en" sz="1800"/>
              <a:t>Associative: e.g. </a:t>
            </a:r>
            <a:r>
              <a:rPr lang="en" sz="1800"/>
              <a:t>“Starbucks” ⇒ “latte”</a:t>
            </a:r>
            <a:endParaRPr sz="1800"/>
          </a:p>
          <a:p>
            <a:pPr indent="-342900" lvl="2" marL="1371600" rtl="0" algn="l">
              <a:lnSpc>
                <a:spcPct val="114000"/>
              </a:lnSpc>
              <a:spcBef>
                <a:spcPts val="0"/>
              </a:spcBef>
              <a:spcAft>
                <a:spcPts val="0"/>
              </a:spcAft>
              <a:buSzPts val="1800"/>
              <a:buChar char="■"/>
            </a:pPr>
            <a:r>
              <a:rPr lang="en" sz="1800"/>
              <a:t>Method to mine:  Wikipedia linking </a:t>
            </a:r>
            <a:r>
              <a:rPr lang="en" sz="1400"/>
              <a:t>(Milne and Witten, 2008)</a:t>
            </a:r>
            <a:endParaRPr sz="1400"/>
          </a:p>
          <a:p>
            <a:pPr indent="0" lvl="0" marL="0" rtl="0" algn="l">
              <a:lnSpc>
                <a:spcPct val="114000"/>
              </a:lnSpc>
              <a:spcBef>
                <a:spcPts val="0"/>
              </a:spcBef>
              <a:spcAft>
                <a:spcPts val="0"/>
              </a:spcAft>
              <a:buNone/>
            </a:pPr>
            <a:r>
              <a:t/>
            </a:r>
            <a:endParaRPr sz="1800"/>
          </a:p>
          <a:p>
            <a:pPr indent="-342900" lvl="0" marL="457200" rtl="0" algn="l">
              <a:lnSpc>
                <a:spcPct val="114000"/>
              </a:lnSpc>
              <a:spcBef>
                <a:spcPts val="0"/>
              </a:spcBef>
              <a:spcAft>
                <a:spcPts val="0"/>
              </a:spcAft>
              <a:buSzPts val="1800"/>
              <a:buChar char="●"/>
            </a:pPr>
            <a:r>
              <a:rPr b="1" lang="en" sz="1800"/>
              <a:t>Sentiment knowledge</a:t>
            </a:r>
            <a:r>
              <a:rPr lang="en" sz="1800"/>
              <a:t>:  sentiment coherence between elements</a:t>
            </a:r>
            <a:endParaRPr sz="1800"/>
          </a:p>
          <a:p>
            <a:pPr indent="-342900" lvl="1" marL="914400" rtl="0" algn="l">
              <a:lnSpc>
                <a:spcPct val="114000"/>
              </a:lnSpc>
              <a:spcBef>
                <a:spcPts val="0"/>
              </a:spcBef>
              <a:spcAft>
                <a:spcPts val="0"/>
              </a:spcAft>
              <a:buSzPts val="1800"/>
              <a:buChar char="○"/>
            </a:pPr>
            <a:r>
              <a:rPr lang="en" sz="1800"/>
              <a:t>Extract from SentiWordnet </a:t>
            </a:r>
            <a:r>
              <a:rPr lang="en" sz="1400"/>
              <a:t>(Baccianella et al., 2010)</a:t>
            </a:r>
            <a:endParaRPr sz="1800"/>
          </a:p>
          <a:p>
            <a:pPr indent="-330200" lvl="2" marL="1371600" rtl="0" algn="l">
              <a:lnSpc>
                <a:spcPct val="114000"/>
              </a:lnSpc>
              <a:spcBef>
                <a:spcPts val="0"/>
              </a:spcBef>
              <a:spcAft>
                <a:spcPts val="0"/>
              </a:spcAft>
              <a:buSzPts val="1600"/>
              <a:buChar char="■"/>
            </a:pPr>
            <a:r>
              <a:rPr lang="en" sz="1600"/>
              <a:t>E.g. “good” → “happy” : −1</a:t>
            </a:r>
            <a:endParaRPr sz="1600"/>
          </a:p>
          <a:p>
            <a:pPr indent="-330200" lvl="2" marL="1371600" rtl="0" algn="l">
              <a:lnSpc>
                <a:spcPct val="114000"/>
              </a:lnSpc>
              <a:spcBef>
                <a:spcPts val="0"/>
              </a:spcBef>
              <a:spcAft>
                <a:spcPts val="0"/>
              </a:spcAft>
              <a:buSzPts val="1600"/>
              <a:buChar char="■"/>
            </a:pPr>
            <a:r>
              <a:rPr lang="en" sz="1600"/>
              <a:t>E.g. “perfect” → “sad” : 1</a:t>
            </a:r>
            <a:endParaRPr sz="1600"/>
          </a:p>
          <a:p>
            <a:pPr indent="-330200" lvl="2" marL="1371600" rtl="0" algn="l">
              <a:lnSpc>
                <a:spcPct val="114000"/>
              </a:lnSpc>
              <a:spcBef>
                <a:spcPts val="0"/>
              </a:spcBef>
              <a:spcAft>
                <a:spcPts val="0"/>
              </a:spcAft>
              <a:buSzPts val="1600"/>
              <a:buChar char="■"/>
            </a:pPr>
            <a:r>
              <a:rPr lang="en" sz="1600"/>
              <a:t>E.g. “young” → “happy” : 0</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4"/>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Inference from premise doc to hypothesis</a:t>
            </a:r>
            <a:endParaRPr/>
          </a:p>
        </p:txBody>
      </p:sp>
      <p:pic>
        <p:nvPicPr>
          <p:cNvPr id="549" name="Google Shape;549;p74"/>
          <p:cNvPicPr preferRelativeResize="0"/>
          <p:nvPr/>
        </p:nvPicPr>
        <p:blipFill>
          <a:blip r:embed="rId3">
            <a:alphaModFix/>
          </a:blip>
          <a:stretch>
            <a:fillRect/>
          </a:stretch>
        </p:blipFill>
        <p:spPr>
          <a:xfrm>
            <a:off x="659375" y="1545475"/>
            <a:ext cx="6665550" cy="1410200"/>
          </a:xfrm>
          <a:prstGeom prst="rect">
            <a:avLst/>
          </a:prstGeom>
          <a:noFill/>
          <a:ln>
            <a:noFill/>
          </a:ln>
        </p:spPr>
      </p:pic>
      <p:pic>
        <p:nvPicPr>
          <p:cNvPr id="550" name="Google Shape;550;p74"/>
          <p:cNvPicPr preferRelativeResize="0"/>
          <p:nvPr/>
        </p:nvPicPr>
        <p:blipFill>
          <a:blip r:embed="rId4">
            <a:alphaModFix/>
          </a:blip>
          <a:stretch>
            <a:fillRect/>
          </a:stretch>
        </p:blipFill>
        <p:spPr>
          <a:xfrm>
            <a:off x="642034" y="3373675"/>
            <a:ext cx="6726127" cy="1368323"/>
          </a:xfrm>
          <a:prstGeom prst="rect">
            <a:avLst/>
          </a:prstGeom>
          <a:noFill/>
          <a:ln>
            <a:noFill/>
          </a:ln>
        </p:spPr>
      </p:pic>
      <p:sp>
        <p:nvSpPr>
          <p:cNvPr id="551" name="Google Shape;551;p74"/>
          <p:cNvSpPr txBox="1"/>
          <p:nvPr/>
        </p:nvSpPr>
        <p:spPr>
          <a:xfrm>
            <a:off x="7478450" y="1965575"/>
            <a:ext cx="1415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Higher probability</a:t>
            </a:r>
            <a:endParaRPr sz="1600">
              <a:latin typeface="Lato"/>
              <a:ea typeface="Lato"/>
              <a:cs typeface="Lato"/>
              <a:sym typeface="Lato"/>
            </a:endParaRPr>
          </a:p>
        </p:txBody>
      </p:sp>
      <p:sp>
        <p:nvSpPr>
          <p:cNvPr id="552" name="Google Shape;552;p74"/>
          <p:cNvSpPr txBox="1"/>
          <p:nvPr/>
        </p:nvSpPr>
        <p:spPr>
          <a:xfrm>
            <a:off x="7500608" y="3728450"/>
            <a:ext cx="1415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Lower</a:t>
            </a:r>
            <a:r>
              <a:rPr lang="en" sz="1600">
                <a:latin typeface="Lato"/>
                <a:ea typeface="Lato"/>
                <a:cs typeface="Lato"/>
                <a:sym typeface="Lato"/>
              </a:rPr>
              <a:t> probability</a:t>
            </a:r>
            <a:endParaRPr sz="1600">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75"/>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from premise doc to hypothesis</a:t>
            </a:r>
            <a:endParaRPr/>
          </a:p>
          <a:p>
            <a:pPr indent="0" lvl="0" marL="0" rtl="0" algn="l">
              <a:spcBef>
                <a:spcPts val="0"/>
              </a:spcBef>
              <a:spcAft>
                <a:spcPts val="0"/>
              </a:spcAft>
              <a:buNone/>
            </a:pPr>
            <a:r>
              <a:t/>
            </a:r>
            <a:endParaRPr/>
          </a:p>
        </p:txBody>
      </p:sp>
      <p:sp>
        <p:nvSpPr>
          <p:cNvPr id="558" name="Google Shape;558;p75"/>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The overall cost from the premise document (D) to hypothesis (H) is </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600"/>
              <a:t>where R is the possible inference pattern</a:t>
            </a:r>
            <a:endParaRPr sz="1600"/>
          </a:p>
        </p:txBody>
      </p:sp>
      <p:pic>
        <p:nvPicPr>
          <p:cNvPr id="559" name="Google Shape;559;p75"/>
          <p:cNvPicPr preferRelativeResize="0"/>
          <p:nvPr/>
        </p:nvPicPr>
        <p:blipFill>
          <a:blip r:embed="rId3">
            <a:alphaModFix/>
          </a:blip>
          <a:stretch>
            <a:fillRect/>
          </a:stretch>
        </p:blipFill>
        <p:spPr>
          <a:xfrm>
            <a:off x="2194150" y="1925125"/>
            <a:ext cx="3692549" cy="420925"/>
          </a:xfrm>
          <a:prstGeom prst="rect">
            <a:avLst/>
          </a:prstGeom>
          <a:noFill/>
          <a:ln>
            <a:noFill/>
          </a:ln>
        </p:spPr>
      </p:pic>
      <p:pic>
        <p:nvPicPr>
          <p:cNvPr id="560" name="Google Shape;560;p75"/>
          <p:cNvPicPr preferRelativeResize="0"/>
          <p:nvPr/>
        </p:nvPicPr>
        <p:blipFill rotWithShape="1">
          <a:blip r:embed="rId4">
            <a:alphaModFix/>
          </a:blip>
          <a:srcRect b="0" l="0" r="0" t="3642"/>
          <a:stretch/>
        </p:blipFill>
        <p:spPr>
          <a:xfrm>
            <a:off x="1037700" y="2832425"/>
            <a:ext cx="3413299" cy="2094200"/>
          </a:xfrm>
          <a:prstGeom prst="rect">
            <a:avLst/>
          </a:prstGeom>
          <a:noFill/>
          <a:ln>
            <a:noFill/>
          </a:ln>
        </p:spPr>
      </p:pic>
      <p:pic>
        <p:nvPicPr>
          <p:cNvPr id="561" name="Google Shape;561;p75"/>
          <p:cNvPicPr preferRelativeResize="0"/>
          <p:nvPr/>
        </p:nvPicPr>
        <p:blipFill>
          <a:blip r:embed="rId5">
            <a:alphaModFix/>
          </a:blip>
          <a:stretch>
            <a:fillRect/>
          </a:stretch>
        </p:blipFill>
        <p:spPr>
          <a:xfrm>
            <a:off x="4885575" y="3316700"/>
            <a:ext cx="4128825" cy="660075"/>
          </a:xfrm>
          <a:prstGeom prst="rect">
            <a:avLst/>
          </a:prstGeom>
          <a:noFill/>
          <a:ln>
            <a:noFill/>
          </a:ln>
        </p:spPr>
      </p:pic>
      <p:pic>
        <p:nvPicPr>
          <p:cNvPr id="562" name="Google Shape;562;p75"/>
          <p:cNvPicPr preferRelativeResize="0"/>
          <p:nvPr/>
        </p:nvPicPr>
        <p:blipFill>
          <a:blip r:embed="rId6">
            <a:alphaModFix/>
          </a:blip>
          <a:stretch>
            <a:fillRect/>
          </a:stretch>
        </p:blipFill>
        <p:spPr>
          <a:xfrm>
            <a:off x="4831999" y="3995876"/>
            <a:ext cx="4223402" cy="581575"/>
          </a:xfrm>
          <a:prstGeom prst="rect">
            <a:avLst/>
          </a:prstGeom>
          <a:noFill/>
          <a:ln>
            <a:noFill/>
          </a:ln>
        </p:spPr>
      </p:pic>
      <p:pic>
        <p:nvPicPr>
          <p:cNvPr id="563" name="Google Shape;563;p75"/>
          <p:cNvPicPr preferRelativeResize="0"/>
          <p:nvPr/>
        </p:nvPicPr>
        <p:blipFill>
          <a:blip r:embed="rId7">
            <a:alphaModFix/>
          </a:blip>
          <a:stretch>
            <a:fillRect/>
          </a:stretch>
        </p:blipFill>
        <p:spPr>
          <a:xfrm>
            <a:off x="5821275" y="4627725"/>
            <a:ext cx="2888750" cy="313550"/>
          </a:xfrm>
          <a:prstGeom prst="rect">
            <a:avLst/>
          </a:prstGeom>
          <a:noFill/>
          <a:ln>
            <a:noFill/>
          </a:ln>
        </p:spPr>
      </p:pic>
      <p:cxnSp>
        <p:nvCxnSpPr>
          <p:cNvPr id="564" name="Google Shape;564;p75"/>
          <p:cNvCxnSpPr/>
          <p:nvPr/>
        </p:nvCxnSpPr>
        <p:spPr>
          <a:xfrm>
            <a:off x="4626701" y="2843225"/>
            <a:ext cx="21600" cy="2194200"/>
          </a:xfrm>
          <a:prstGeom prst="straightConnector1">
            <a:avLst/>
          </a:prstGeom>
          <a:noFill/>
          <a:ln cap="flat" cmpd="sng" w="19050">
            <a:solidFill>
              <a:srgbClr val="B7B7B7"/>
            </a:solidFill>
            <a:prstDash val="solid"/>
            <a:round/>
            <a:headEnd len="med" w="med" type="none"/>
            <a:tailEnd len="med" w="med" type="none"/>
          </a:ln>
        </p:spPr>
      </p:cxnSp>
      <p:sp>
        <p:nvSpPr>
          <p:cNvPr id="565" name="Google Shape;565;p75"/>
          <p:cNvSpPr txBox="1"/>
          <p:nvPr/>
        </p:nvSpPr>
        <p:spPr>
          <a:xfrm>
            <a:off x="4765600" y="2831875"/>
            <a:ext cx="27561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Lato"/>
                <a:ea typeface="Lato"/>
                <a:cs typeface="Lato"/>
                <a:sym typeface="Lato"/>
              </a:rPr>
              <a:t>Parameterization detail</a:t>
            </a:r>
            <a:endParaRPr u="sng">
              <a:latin typeface="Lato"/>
              <a:ea typeface="Lato"/>
              <a:cs typeface="Lato"/>
              <a:sym typeface="Lato"/>
            </a:endParaRPr>
          </a:p>
        </p:txBody>
      </p:sp>
      <p:sp>
        <p:nvSpPr>
          <p:cNvPr id="566" name="Google Shape;566;p75"/>
          <p:cNvSpPr/>
          <p:nvPr/>
        </p:nvSpPr>
        <p:spPr>
          <a:xfrm>
            <a:off x="918850" y="2858750"/>
            <a:ext cx="1232700" cy="535200"/>
          </a:xfrm>
          <a:prstGeom prst="flowChartConnector">
            <a:avLst/>
          </a:prstGeom>
          <a:no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 name="Google Shape;567;p75"/>
          <p:cNvCxnSpPr>
            <a:stCxn id="566" idx="7"/>
            <a:endCxn id="559" idx="2"/>
          </p:cNvCxnSpPr>
          <p:nvPr/>
        </p:nvCxnSpPr>
        <p:spPr>
          <a:xfrm flipH="1" rot="10800000">
            <a:off x="1971025" y="2346128"/>
            <a:ext cx="2069400" cy="591000"/>
          </a:xfrm>
          <a:prstGeom prst="straightConnector1">
            <a:avLst/>
          </a:prstGeom>
          <a:noFill/>
          <a:ln cap="flat" cmpd="sng" w="9525">
            <a:solidFill>
              <a:srgbClr val="A61C00"/>
            </a:solidFill>
            <a:prstDash val="solid"/>
            <a:round/>
            <a:headEnd len="med" w="med" type="triangle"/>
            <a:tailEnd len="med" w="med" type="none"/>
          </a:ln>
        </p:spPr>
      </p:cxnSp>
      <p:cxnSp>
        <p:nvCxnSpPr>
          <p:cNvPr id="568" name="Google Shape;568;p75"/>
          <p:cNvCxnSpPr/>
          <p:nvPr/>
        </p:nvCxnSpPr>
        <p:spPr>
          <a:xfrm flipH="1" rot="10800000">
            <a:off x="3856475" y="3809475"/>
            <a:ext cx="1287000" cy="582900"/>
          </a:xfrm>
          <a:prstGeom prst="straightConnector1">
            <a:avLst/>
          </a:prstGeom>
          <a:noFill/>
          <a:ln cap="flat" cmpd="sng" w="9525">
            <a:solidFill>
              <a:srgbClr val="A61C00"/>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6"/>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574" name="Google Shape;574;p76"/>
          <p:cNvPicPr preferRelativeResize="0"/>
          <p:nvPr/>
        </p:nvPicPr>
        <p:blipFill>
          <a:blip r:embed="rId3">
            <a:alphaModFix/>
          </a:blip>
          <a:stretch>
            <a:fillRect/>
          </a:stretch>
        </p:blipFill>
        <p:spPr>
          <a:xfrm>
            <a:off x="215575" y="1812678"/>
            <a:ext cx="4323801" cy="2444200"/>
          </a:xfrm>
          <a:prstGeom prst="rect">
            <a:avLst/>
          </a:prstGeom>
          <a:noFill/>
          <a:ln>
            <a:noFill/>
          </a:ln>
        </p:spPr>
      </p:pic>
      <p:pic>
        <p:nvPicPr>
          <p:cNvPr id="575" name="Google Shape;575;p76"/>
          <p:cNvPicPr preferRelativeResize="0"/>
          <p:nvPr/>
        </p:nvPicPr>
        <p:blipFill>
          <a:blip r:embed="rId4">
            <a:alphaModFix/>
          </a:blip>
          <a:stretch>
            <a:fillRect/>
          </a:stretch>
        </p:blipFill>
        <p:spPr>
          <a:xfrm>
            <a:off x="4667800" y="768024"/>
            <a:ext cx="4323801" cy="2023058"/>
          </a:xfrm>
          <a:prstGeom prst="rect">
            <a:avLst/>
          </a:prstGeom>
          <a:noFill/>
          <a:ln>
            <a:noFill/>
          </a:ln>
        </p:spPr>
      </p:pic>
      <p:pic>
        <p:nvPicPr>
          <p:cNvPr id="576" name="Google Shape;576;p76"/>
          <p:cNvPicPr preferRelativeResize="0"/>
          <p:nvPr/>
        </p:nvPicPr>
        <p:blipFill>
          <a:blip r:embed="rId5">
            <a:alphaModFix/>
          </a:blip>
          <a:stretch>
            <a:fillRect/>
          </a:stretch>
        </p:blipFill>
        <p:spPr>
          <a:xfrm>
            <a:off x="4667800" y="2994600"/>
            <a:ext cx="4244550" cy="19108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7"/>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582" name="Google Shape;582;p77"/>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I think that this model is interpretable:</a:t>
            </a:r>
            <a:endParaRPr sz="1800"/>
          </a:p>
          <a:p>
            <a:pPr indent="-342900" lvl="0" marL="457200" rtl="0" algn="l">
              <a:lnSpc>
                <a:spcPct val="114000"/>
              </a:lnSpc>
              <a:spcBef>
                <a:spcPts val="0"/>
              </a:spcBef>
              <a:spcAft>
                <a:spcPts val="0"/>
              </a:spcAft>
              <a:buSzPts val="1800"/>
              <a:buChar char="-"/>
            </a:pPr>
            <a:r>
              <a:rPr lang="en" sz="1800"/>
              <a:t>It makes intuitive sense to consider the cost of inference between possible elements. Not like binary edges in traditional commonsense knowledge graph.</a:t>
            </a:r>
            <a:endParaRPr sz="1800"/>
          </a:p>
          <a:p>
            <a:pPr indent="-342900" lvl="0" marL="457200" rtl="0" algn="l">
              <a:lnSpc>
                <a:spcPct val="114000"/>
              </a:lnSpc>
              <a:spcBef>
                <a:spcPts val="0"/>
              </a:spcBef>
              <a:spcAft>
                <a:spcPts val="0"/>
              </a:spcAft>
              <a:buSzPts val="1800"/>
              <a:buChar char="-"/>
            </a:pPr>
            <a:r>
              <a:rPr lang="en" sz="1800"/>
              <a:t>The contribution of each type of knowledge (event, entity, sentiment) is clear</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rPr lang="en" sz="1800"/>
              <a:t>Any thoughts on this paper’s method?</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78"/>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88" name="Google Shape;588;p78"/>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We have covered </a:t>
            </a:r>
            <a:endParaRPr sz="1800"/>
          </a:p>
          <a:p>
            <a:pPr indent="-342900" lvl="0" marL="457200" rtl="0" algn="l">
              <a:lnSpc>
                <a:spcPct val="114000"/>
              </a:lnSpc>
              <a:spcBef>
                <a:spcPts val="0"/>
              </a:spcBef>
              <a:spcAft>
                <a:spcPts val="0"/>
              </a:spcAft>
              <a:buSzPts val="1800"/>
              <a:buChar char="●"/>
            </a:pPr>
            <a:r>
              <a:rPr lang="en" sz="1800"/>
              <a:t>Learning physical commonsense (e.g.  size, weight, speed, action-effect)</a:t>
            </a:r>
            <a:endParaRPr sz="1800"/>
          </a:p>
          <a:p>
            <a:pPr indent="-342900" lvl="1" marL="914400" rtl="0" algn="l">
              <a:lnSpc>
                <a:spcPct val="114000"/>
              </a:lnSpc>
              <a:spcBef>
                <a:spcPts val="0"/>
              </a:spcBef>
              <a:spcAft>
                <a:spcPts val="0"/>
              </a:spcAft>
              <a:buSzPts val="1800"/>
              <a:buChar char="○"/>
            </a:pPr>
            <a:r>
              <a:rPr lang="en" sz="1800"/>
              <a:t>A</a:t>
            </a:r>
            <a:r>
              <a:rPr lang="en" sz="1800"/>
              <a:t>pplication to v</a:t>
            </a:r>
            <a:r>
              <a:rPr lang="en" sz="1800"/>
              <a:t>ision and robotics </a:t>
            </a:r>
            <a:endParaRPr sz="1800"/>
          </a:p>
          <a:p>
            <a:pPr indent="-342900" lvl="0" marL="457200" rtl="0" algn="l">
              <a:lnSpc>
                <a:spcPct val="114000"/>
              </a:lnSpc>
              <a:spcBef>
                <a:spcPts val="0"/>
              </a:spcBef>
              <a:spcAft>
                <a:spcPts val="0"/>
              </a:spcAft>
              <a:buSzPts val="1800"/>
              <a:buChar char="●"/>
            </a:pPr>
            <a:r>
              <a:rPr lang="en" sz="1800"/>
              <a:t>Learning social commonsense (e.g.  intent, reaction)</a:t>
            </a:r>
            <a:endParaRPr sz="1800"/>
          </a:p>
          <a:p>
            <a:pPr indent="-342900" lvl="1" marL="914400" rtl="0" algn="l">
              <a:lnSpc>
                <a:spcPct val="114000"/>
              </a:lnSpc>
              <a:spcBef>
                <a:spcPts val="0"/>
              </a:spcBef>
              <a:spcAft>
                <a:spcPts val="0"/>
              </a:spcAft>
              <a:buSzPts val="1800"/>
              <a:buChar char="○"/>
            </a:pPr>
            <a:r>
              <a:rPr lang="en" sz="1800"/>
              <a:t>Application to </a:t>
            </a:r>
            <a:r>
              <a:rPr lang="en" sz="1800"/>
              <a:t>narrative understanding and </a:t>
            </a:r>
            <a:r>
              <a:rPr lang="en" sz="1800"/>
              <a:t>human-like dialogue</a:t>
            </a:r>
            <a:endParaRPr sz="1800"/>
          </a:p>
          <a:p>
            <a:pPr indent="-342900" lvl="0" marL="457200" rtl="0" algn="l">
              <a:lnSpc>
                <a:spcPct val="114000"/>
              </a:lnSpc>
              <a:spcBef>
                <a:spcPts val="0"/>
              </a:spcBef>
              <a:spcAft>
                <a:spcPts val="0"/>
              </a:spcAft>
              <a:buSzPts val="1800"/>
              <a:buChar char="●"/>
            </a:pPr>
            <a:r>
              <a:rPr lang="en" sz="1800"/>
              <a:t>Narrative </a:t>
            </a:r>
            <a:r>
              <a:rPr lang="en" sz="1800"/>
              <a:t>understanding</a:t>
            </a:r>
            <a:r>
              <a:rPr lang="en" sz="1800"/>
              <a:t> (e.g.  using event, entity, sentiment commonsense)</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79"/>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cutting-edge research</a:t>
            </a:r>
            <a:endParaRPr/>
          </a:p>
        </p:txBody>
      </p:sp>
      <p:sp>
        <p:nvSpPr>
          <p:cNvPr id="594" name="Google Shape;594;p79"/>
          <p:cNvSpPr txBox="1"/>
          <p:nvPr>
            <p:ph idx="1" type="body"/>
          </p:nvPr>
        </p:nvSpPr>
        <p:spPr>
          <a:xfrm>
            <a:off x="729450" y="1316875"/>
            <a:ext cx="40362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Grounded commonsense:</a:t>
            </a:r>
            <a:endParaRPr sz="1600"/>
          </a:p>
          <a:p>
            <a:pPr indent="-330200" lvl="0" marL="457200" rtl="0" algn="l">
              <a:lnSpc>
                <a:spcPct val="114000"/>
              </a:lnSpc>
              <a:spcBef>
                <a:spcPts val="0"/>
              </a:spcBef>
              <a:spcAft>
                <a:spcPts val="0"/>
              </a:spcAft>
              <a:buSzPts val="1600"/>
              <a:buChar char="●"/>
            </a:pPr>
            <a:r>
              <a:rPr lang="en" sz="1600" u="sng">
                <a:solidFill>
                  <a:schemeClr val="hlink"/>
                </a:solidFill>
                <a:hlinkClick r:id="rId3"/>
              </a:rPr>
              <a:t>Swag: A Large-Scale Adversarial Dataset for Grounded Commonsense Inference</a:t>
            </a:r>
            <a:endParaRPr sz="1600"/>
          </a:p>
          <a:p>
            <a:pPr indent="0" lvl="0" marL="0" rtl="0" algn="l">
              <a:lnSpc>
                <a:spcPct val="114000"/>
              </a:lnSpc>
              <a:spcBef>
                <a:spcPts val="0"/>
              </a:spcBef>
              <a:spcAft>
                <a:spcPts val="0"/>
              </a:spcAft>
              <a:buNone/>
            </a:pPr>
            <a:r>
              <a:rPr lang="en" sz="1600"/>
              <a:t> </a:t>
            </a:r>
            <a:endParaRPr sz="1600"/>
          </a:p>
          <a:p>
            <a:pPr indent="0" lvl="0" marL="0" rtl="0" algn="l">
              <a:lnSpc>
                <a:spcPct val="114000"/>
              </a:lnSpc>
              <a:spcBef>
                <a:spcPts val="0"/>
              </a:spcBef>
              <a:spcAft>
                <a:spcPts val="0"/>
              </a:spcAft>
              <a:buNone/>
            </a:pPr>
            <a:r>
              <a:t/>
            </a:r>
            <a:endParaRPr sz="1600"/>
          </a:p>
          <a:p>
            <a:pPr indent="0" lvl="0" marL="0" rtl="0" algn="l">
              <a:lnSpc>
                <a:spcPct val="114000"/>
              </a:lnSpc>
              <a:spcBef>
                <a:spcPts val="0"/>
              </a:spcBef>
              <a:spcAft>
                <a:spcPts val="0"/>
              </a:spcAft>
              <a:buNone/>
            </a:pPr>
            <a:r>
              <a:rPr lang="en" sz="1600"/>
              <a:t>Application to other tasks:</a:t>
            </a:r>
            <a:endParaRPr sz="1600"/>
          </a:p>
          <a:p>
            <a:pPr indent="-330200" lvl="0" marL="457200" rtl="0" algn="l">
              <a:lnSpc>
                <a:spcPct val="114000"/>
              </a:lnSpc>
              <a:spcBef>
                <a:spcPts val="0"/>
              </a:spcBef>
              <a:spcAft>
                <a:spcPts val="0"/>
              </a:spcAft>
              <a:buSzPts val="1600"/>
              <a:buChar char="●"/>
            </a:pPr>
            <a:r>
              <a:rPr lang="en" sz="1600" u="sng">
                <a:solidFill>
                  <a:schemeClr val="hlink"/>
                </a:solidFill>
                <a:hlinkClick r:id="rId4"/>
              </a:rPr>
              <a:t>Entity Commonsense Representation for Neural Abstractive Summarization</a:t>
            </a:r>
            <a:endParaRPr sz="1600"/>
          </a:p>
        </p:txBody>
      </p:sp>
      <p:pic>
        <p:nvPicPr>
          <p:cNvPr id="595" name="Google Shape;595;p79"/>
          <p:cNvPicPr preferRelativeResize="0"/>
          <p:nvPr/>
        </p:nvPicPr>
        <p:blipFill rotWithShape="1">
          <a:blip r:embed="rId5">
            <a:alphaModFix/>
          </a:blip>
          <a:srcRect b="0" l="2678" r="6831" t="10506"/>
          <a:stretch/>
        </p:blipFill>
        <p:spPr>
          <a:xfrm>
            <a:off x="4765650" y="1316875"/>
            <a:ext cx="4171240" cy="1106475"/>
          </a:xfrm>
          <a:prstGeom prst="rect">
            <a:avLst/>
          </a:prstGeom>
          <a:noFill/>
          <a:ln>
            <a:noFill/>
          </a:ln>
        </p:spPr>
      </p:pic>
      <p:pic>
        <p:nvPicPr>
          <p:cNvPr id="596" name="Google Shape;596;p79"/>
          <p:cNvPicPr preferRelativeResize="0"/>
          <p:nvPr/>
        </p:nvPicPr>
        <p:blipFill>
          <a:blip r:embed="rId6">
            <a:alphaModFix/>
          </a:blip>
          <a:stretch>
            <a:fillRect/>
          </a:stretch>
        </p:blipFill>
        <p:spPr>
          <a:xfrm>
            <a:off x="4843225" y="2900375"/>
            <a:ext cx="4093675" cy="206014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80"/>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for class</a:t>
            </a:r>
            <a:endParaRPr/>
          </a:p>
        </p:txBody>
      </p:sp>
      <p:sp>
        <p:nvSpPr>
          <p:cNvPr id="602" name="Google Shape;602;p80"/>
          <p:cNvSpPr txBox="1"/>
          <p:nvPr>
            <p:ph idx="1" type="body"/>
          </p:nvPr>
        </p:nvSpPr>
        <p:spPr>
          <a:xfrm>
            <a:off x="729450" y="1545475"/>
            <a:ext cx="7688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Future directions</a:t>
            </a:r>
            <a:endParaRPr sz="1800"/>
          </a:p>
          <a:p>
            <a:pPr indent="-342900" lvl="0" marL="457200" rtl="0" algn="l">
              <a:lnSpc>
                <a:spcPct val="114000"/>
              </a:lnSpc>
              <a:spcBef>
                <a:spcPts val="0"/>
              </a:spcBef>
              <a:spcAft>
                <a:spcPts val="0"/>
              </a:spcAft>
              <a:buSzPts val="1800"/>
              <a:buChar char="●"/>
            </a:pPr>
            <a:r>
              <a:rPr lang="en" sz="1800"/>
              <a:t>Other important commonsense knowledge that machine should learn, or that needs more research?</a:t>
            </a:r>
            <a:endParaRPr sz="1800"/>
          </a:p>
          <a:p>
            <a:pPr indent="-342900" lvl="0" marL="457200" rtl="0" algn="l">
              <a:lnSpc>
                <a:spcPct val="114000"/>
              </a:lnSpc>
              <a:spcBef>
                <a:spcPts val="0"/>
              </a:spcBef>
              <a:spcAft>
                <a:spcPts val="0"/>
              </a:spcAft>
              <a:buSzPts val="1800"/>
              <a:buChar char="●"/>
            </a:pPr>
            <a:r>
              <a:rPr lang="en" sz="1800"/>
              <a:t>Other u</a:t>
            </a:r>
            <a:r>
              <a:rPr lang="en" sz="1800"/>
              <a:t>nsolved challenges?</a:t>
            </a:r>
            <a:endParaRPr sz="1800"/>
          </a:p>
          <a:p>
            <a:pPr indent="-342900" lvl="0" marL="457200" rtl="0" algn="l">
              <a:lnSpc>
                <a:spcPct val="114000"/>
              </a:lnSpc>
              <a:spcBef>
                <a:spcPts val="0"/>
              </a:spcBef>
              <a:spcAft>
                <a:spcPts val="0"/>
              </a:spcAft>
              <a:buSzPts val="1800"/>
              <a:buChar char="●"/>
            </a:pPr>
            <a:r>
              <a:rPr lang="en" sz="1800"/>
              <a:t>Better way to tackle the problems we covered today?</a:t>
            </a:r>
            <a:endParaRPr sz="1800"/>
          </a:p>
          <a:p>
            <a:pPr indent="-342900" lvl="0" marL="457200" rtl="0" algn="l">
              <a:lnSpc>
                <a:spcPct val="114000"/>
              </a:lnSpc>
              <a:spcBef>
                <a:spcPts val="0"/>
              </a:spcBef>
              <a:spcAft>
                <a:spcPts val="0"/>
              </a:spcAft>
              <a:buSzPts val="1800"/>
              <a:buChar char="●"/>
            </a:pPr>
            <a:r>
              <a:rPr lang="en" sz="1800"/>
              <a:t>How to incorporate commonsense </a:t>
            </a:r>
            <a:r>
              <a:rPr lang="en" sz="1800"/>
              <a:t>knowledge</a:t>
            </a:r>
            <a:r>
              <a:rPr lang="en" sz="1800"/>
              <a:t> into reasoning?</a:t>
            </a:r>
            <a:endParaRPr sz="1800"/>
          </a:p>
          <a:p>
            <a:pPr indent="-342900" lvl="0" marL="457200" rtl="0" algn="l">
              <a:lnSpc>
                <a:spcPct val="114000"/>
              </a:lnSpc>
              <a:spcBef>
                <a:spcPts val="0"/>
              </a:spcBef>
              <a:spcAft>
                <a:spcPts val="0"/>
              </a:spcAft>
              <a:buSzPts val="1800"/>
              <a:buChar char="●"/>
            </a:pPr>
            <a:r>
              <a:rPr lang="en" sz="1800"/>
              <a:t>Other application of commonsense knowledge?</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rPr lang="en" sz="1800"/>
              <a:t>Is it possible to integrate language/vision/robotics techniques and learn commonsense?</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1"/>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r>
              <a:rPr lang="en" sz="1800"/>
              <a:t>(other than images)</a:t>
            </a:r>
            <a:endParaRPr sz="1800"/>
          </a:p>
        </p:txBody>
      </p:sp>
      <p:sp>
        <p:nvSpPr>
          <p:cNvPr id="608" name="Google Shape;608;p81"/>
          <p:cNvSpPr txBox="1"/>
          <p:nvPr>
            <p:ph idx="1" type="body"/>
          </p:nvPr>
        </p:nvSpPr>
        <p:spPr>
          <a:xfrm>
            <a:off x="729450" y="1545475"/>
            <a:ext cx="7688700" cy="3451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200"/>
              <a:t>Talks:</a:t>
            </a:r>
            <a:endParaRPr sz="1200"/>
          </a:p>
          <a:p>
            <a:pPr indent="-304800" lvl="0" marL="457200" rtl="0" algn="l">
              <a:lnSpc>
                <a:spcPct val="114000"/>
              </a:lnSpc>
              <a:spcBef>
                <a:spcPts val="0"/>
              </a:spcBef>
              <a:spcAft>
                <a:spcPts val="0"/>
              </a:spcAft>
              <a:buSzPts val="1200"/>
              <a:buChar char="●"/>
            </a:pPr>
            <a:r>
              <a:rPr lang="en" sz="1200"/>
              <a:t>Gerard de Melo, Niket Tandon and Aparna S. Varde, “Commonsense for Machine Intelligence: Text to Knowledge and Knowledge to Text”,  </a:t>
            </a:r>
            <a:r>
              <a:rPr i="1" lang="en" sz="1200"/>
              <a:t>Tutorial at ACM CIKM 2017</a:t>
            </a:r>
            <a:r>
              <a:rPr lang="en" sz="1200"/>
              <a:t>.</a:t>
            </a:r>
            <a:endParaRPr sz="1200"/>
          </a:p>
          <a:p>
            <a:pPr indent="-304800" lvl="0" marL="457200" rtl="0" algn="l">
              <a:lnSpc>
                <a:spcPct val="114000"/>
              </a:lnSpc>
              <a:spcBef>
                <a:spcPts val="0"/>
              </a:spcBef>
              <a:spcAft>
                <a:spcPts val="0"/>
              </a:spcAft>
              <a:buSzPts val="1200"/>
              <a:buChar char="●"/>
            </a:pPr>
            <a:r>
              <a:rPr lang="en" sz="1200"/>
              <a:t>Dan Roth, “Natural Language Understanding with Common Sense Reasoning,” </a:t>
            </a:r>
            <a:r>
              <a:rPr i="1" lang="en" sz="1200"/>
              <a:t>Microsoft Research Faculty Summit 2015</a:t>
            </a:r>
            <a:r>
              <a:rPr lang="en" sz="1200"/>
              <a:t>. </a:t>
            </a:r>
            <a:endParaRPr sz="1200"/>
          </a:p>
          <a:p>
            <a:pPr indent="-304800" lvl="0" marL="457200" rtl="0" algn="l">
              <a:lnSpc>
                <a:spcPct val="114000"/>
              </a:lnSpc>
              <a:spcBef>
                <a:spcPts val="0"/>
              </a:spcBef>
              <a:spcAft>
                <a:spcPts val="0"/>
              </a:spcAft>
              <a:buSzPts val="1200"/>
              <a:buChar char="●"/>
            </a:pPr>
            <a:r>
              <a:rPr lang="en" sz="1200"/>
              <a:t>Yejin Choi, “From Naive Physics to Connotation: Modeling Commonsense in Frame Semantics”, </a:t>
            </a:r>
            <a:r>
              <a:rPr i="1" lang="en" sz="1200"/>
              <a:t>Talk at ACL</a:t>
            </a:r>
            <a:r>
              <a:rPr lang="en" sz="1200"/>
              <a:t> </a:t>
            </a:r>
            <a:r>
              <a:rPr i="1" lang="en" sz="1200"/>
              <a:t>2017</a:t>
            </a:r>
            <a:r>
              <a:rPr lang="en" sz="1200"/>
              <a:t>.</a:t>
            </a:r>
            <a:endParaRPr sz="1200"/>
          </a:p>
          <a:p>
            <a:pPr indent="0" lvl="0" marL="0" rtl="0" algn="l">
              <a:lnSpc>
                <a:spcPct val="114000"/>
              </a:lnSpc>
              <a:spcBef>
                <a:spcPts val="0"/>
              </a:spcBef>
              <a:spcAft>
                <a:spcPts val="0"/>
              </a:spcAft>
              <a:buNone/>
            </a:pPr>
            <a:r>
              <a:t/>
            </a:r>
            <a:endParaRPr sz="1200"/>
          </a:p>
          <a:p>
            <a:pPr indent="0" lvl="0" marL="0" rtl="0" algn="l">
              <a:lnSpc>
                <a:spcPct val="114000"/>
              </a:lnSpc>
              <a:spcBef>
                <a:spcPts val="0"/>
              </a:spcBef>
              <a:spcAft>
                <a:spcPts val="0"/>
              </a:spcAft>
              <a:buNone/>
            </a:pPr>
            <a:r>
              <a:rPr lang="en" sz="1200"/>
              <a:t>Papers:</a:t>
            </a:r>
            <a:endParaRPr sz="1200"/>
          </a:p>
          <a:p>
            <a:pPr indent="-304800" lvl="0" marL="457200" rtl="0" algn="l">
              <a:lnSpc>
                <a:spcPct val="114000"/>
              </a:lnSpc>
              <a:spcBef>
                <a:spcPts val="0"/>
              </a:spcBef>
              <a:spcAft>
                <a:spcPts val="0"/>
              </a:spcAft>
              <a:buSzPts val="1200"/>
              <a:buChar char="●"/>
            </a:pPr>
            <a:r>
              <a:rPr lang="en" sz="1200" u="sng">
                <a:solidFill>
                  <a:schemeClr val="hlink"/>
                </a:solidFill>
                <a:hlinkClick r:id="rId3"/>
              </a:rPr>
              <a:t>ConceptNet — a practical commonsense reasoning tool-kit</a:t>
            </a:r>
            <a:endParaRPr sz="1200"/>
          </a:p>
          <a:p>
            <a:pPr indent="-304800" lvl="0" marL="457200" rtl="0" algn="l">
              <a:lnSpc>
                <a:spcPct val="114000"/>
              </a:lnSpc>
              <a:spcBef>
                <a:spcPts val="0"/>
              </a:spcBef>
              <a:spcAft>
                <a:spcPts val="0"/>
              </a:spcAft>
              <a:buSzPts val="1200"/>
              <a:buChar char="●"/>
            </a:pPr>
            <a:r>
              <a:rPr lang="en" sz="1200" u="sng">
                <a:solidFill>
                  <a:schemeClr val="hlink"/>
                </a:solidFill>
                <a:hlinkClick r:id="rId4"/>
              </a:rPr>
              <a:t>Verb Physics: Relative Physical Knowledge of Actions and Objects</a:t>
            </a:r>
            <a:endParaRPr sz="1200"/>
          </a:p>
          <a:p>
            <a:pPr indent="-304800" lvl="0" marL="457200" rtl="0" algn="l">
              <a:spcBef>
                <a:spcPts val="0"/>
              </a:spcBef>
              <a:spcAft>
                <a:spcPts val="0"/>
              </a:spcAft>
              <a:buSzPts val="1200"/>
              <a:buChar char="●"/>
            </a:pPr>
            <a:r>
              <a:rPr lang="en" sz="1200" u="sng">
                <a:solidFill>
                  <a:schemeClr val="hlink"/>
                </a:solidFill>
                <a:hlinkClick r:id="rId5"/>
              </a:rPr>
              <a:t>What Action Causes This? Towards Naive Physical Action-Effect Prediction</a:t>
            </a:r>
            <a:endParaRPr sz="1200"/>
          </a:p>
          <a:p>
            <a:pPr indent="-304800" lvl="0" marL="457200" rtl="0" algn="l">
              <a:lnSpc>
                <a:spcPct val="114000"/>
              </a:lnSpc>
              <a:spcBef>
                <a:spcPts val="0"/>
              </a:spcBef>
              <a:spcAft>
                <a:spcPts val="0"/>
              </a:spcAft>
              <a:buSzPts val="1200"/>
              <a:buChar char="●"/>
            </a:pPr>
            <a:r>
              <a:rPr lang="en" sz="1200" u="sng">
                <a:solidFill>
                  <a:schemeClr val="hlink"/>
                </a:solidFill>
                <a:hlinkClick r:id="rId6"/>
              </a:rPr>
              <a:t>Event2Mind: Commonsense Inference on Events, Intents, and Reactions</a:t>
            </a:r>
            <a:endParaRPr sz="1200"/>
          </a:p>
          <a:p>
            <a:pPr indent="-304800" lvl="0" marL="457200" rtl="0" algn="l">
              <a:lnSpc>
                <a:spcPct val="114000"/>
              </a:lnSpc>
              <a:spcBef>
                <a:spcPts val="0"/>
              </a:spcBef>
              <a:spcAft>
                <a:spcPts val="0"/>
              </a:spcAft>
              <a:buSzPts val="1200"/>
              <a:buChar char="●"/>
            </a:pPr>
            <a:r>
              <a:rPr lang="en" sz="1200" u="sng">
                <a:solidFill>
                  <a:schemeClr val="hlink"/>
                </a:solidFill>
                <a:hlinkClick r:id="rId7"/>
              </a:rPr>
              <a:t>Reasoning with Heterogeneous Knowledge for Commonsense Machine Comprehension</a:t>
            </a:r>
            <a:endParaRPr sz="1200"/>
          </a:p>
          <a:p>
            <a:pPr indent="-304800" lvl="0" marL="457200" rtl="0" algn="l">
              <a:lnSpc>
                <a:spcPct val="114000"/>
              </a:lnSpc>
              <a:spcBef>
                <a:spcPts val="0"/>
              </a:spcBef>
              <a:spcAft>
                <a:spcPts val="0"/>
              </a:spcAft>
              <a:buSzPts val="1200"/>
              <a:buChar char="●"/>
            </a:pPr>
            <a:r>
              <a:rPr lang="en" sz="1200" u="sng">
                <a:solidFill>
                  <a:schemeClr val="hlink"/>
                </a:solidFill>
                <a:hlinkClick r:id="rId8"/>
              </a:rPr>
              <a:t>A Corpus and Cloze Evaluation for Deeper Understanding of Commonsense Stories</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19"/>
          <p:cNvPicPr preferRelativeResize="0"/>
          <p:nvPr/>
        </p:nvPicPr>
        <p:blipFill rotWithShape="1">
          <a:blip r:embed="rId3">
            <a:alphaModFix/>
          </a:blip>
          <a:srcRect b="0" l="0" r="0" t="18187"/>
          <a:stretch/>
        </p:blipFill>
        <p:spPr>
          <a:xfrm>
            <a:off x="480100" y="1323550"/>
            <a:ext cx="6236651" cy="3751451"/>
          </a:xfrm>
          <a:prstGeom prst="rect">
            <a:avLst/>
          </a:prstGeom>
          <a:noFill/>
          <a:ln>
            <a:noFill/>
          </a:ln>
        </p:spPr>
      </p:pic>
      <p:sp>
        <p:nvSpPr>
          <p:cNvPr id="128" name="Google Shape;128;p19"/>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need commonsense?</a:t>
            </a:r>
            <a:endParaRPr/>
          </a:p>
        </p:txBody>
      </p:sp>
      <p:sp>
        <p:nvSpPr>
          <p:cNvPr id="129" name="Google Shape;129;p19"/>
          <p:cNvSpPr txBox="1"/>
          <p:nvPr/>
        </p:nvSpPr>
        <p:spPr>
          <a:xfrm>
            <a:off x="6380625" y="4135325"/>
            <a:ext cx="26190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4"/>
              </a:rPr>
              <a:t>https://www.slideshare.net/aclanthology/yejin-choi-2017-from-naive-physics-to-connotation-modeling-commonsense-in-frame-semantics</a:t>
            </a:r>
            <a:endParaRPr sz="1000">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82"/>
          <p:cNvSpPr txBox="1"/>
          <p:nvPr>
            <p:ph idx="1" type="body"/>
          </p:nvPr>
        </p:nvSpPr>
        <p:spPr>
          <a:xfrm>
            <a:off x="701991" y="1739488"/>
            <a:ext cx="7688400" cy="1580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600"/>
              <a:t>Thanks!</a:t>
            </a:r>
            <a:endParaRPr sz="3600"/>
          </a:p>
          <a:p>
            <a:pPr indent="0" lvl="0" marL="0" rtl="0" algn="ctr">
              <a:lnSpc>
                <a:spcPct val="100000"/>
              </a:lnSpc>
              <a:spcBef>
                <a:spcPts val="1600"/>
              </a:spcBef>
              <a:spcAft>
                <a:spcPts val="1600"/>
              </a:spcAft>
              <a:buNone/>
            </a:pPr>
            <a:r>
              <a:rPr lang="en" sz="3600"/>
              <a:t>Q&amp;A</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need commonsense?</a:t>
            </a:r>
            <a:endParaRPr/>
          </a:p>
        </p:txBody>
      </p:sp>
      <p:sp>
        <p:nvSpPr>
          <p:cNvPr id="135" name="Google Shape;135;p20"/>
          <p:cNvSpPr txBox="1"/>
          <p:nvPr>
            <p:ph idx="1" type="body"/>
          </p:nvPr>
        </p:nvSpPr>
        <p:spPr>
          <a:xfrm>
            <a:off x="729450" y="1469275"/>
            <a:ext cx="7688700" cy="3184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b="1" lang="en" sz="1800"/>
              <a:t>Intelligent n</a:t>
            </a:r>
            <a:r>
              <a:rPr b="1" lang="en" sz="1800"/>
              <a:t>atural language understanding</a:t>
            </a:r>
            <a:endParaRPr b="1" sz="1800"/>
          </a:p>
          <a:p>
            <a:pPr indent="-342900" lvl="1" marL="914400" rtl="0" algn="l">
              <a:lnSpc>
                <a:spcPct val="114000"/>
              </a:lnSpc>
              <a:spcBef>
                <a:spcPts val="0"/>
              </a:spcBef>
              <a:spcAft>
                <a:spcPts val="0"/>
              </a:spcAft>
              <a:buSzPts val="1800"/>
              <a:buChar char="○"/>
            </a:pPr>
            <a:r>
              <a:rPr lang="en" sz="1800"/>
              <a:t>Language is contextual.  </a:t>
            </a:r>
            <a:endParaRPr sz="1800"/>
          </a:p>
          <a:p>
            <a:pPr indent="-342900" lvl="1" marL="914400" rtl="0" algn="l">
              <a:lnSpc>
                <a:spcPct val="114000"/>
              </a:lnSpc>
              <a:spcBef>
                <a:spcPts val="0"/>
              </a:spcBef>
              <a:spcAft>
                <a:spcPts val="0"/>
              </a:spcAft>
              <a:buSzPts val="1800"/>
              <a:buChar char="○"/>
            </a:pPr>
            <a:r>
              <a:rPr lang="en" sz="1800"/>
              <a:t>Need to read between lines using world knowledge, discourse, etc.</a:t>
            </a:r>
            <a:endParaRPr sz="1800"/>
          </a:p>
          <a:p>
            <a:pPr indent="0" lvl="0" marL="457200" rtl="0" algn="l">
              <a:lnSpc>
                <a:spcPct val="114000"/>
              </a:lnSpc>
              <a:spcBef>
                <a:spcPts val="0"/>
              </a:spcBef>
              <a:spcAft>
                <a:spcPts val="0"/>
              </a:spcAft>
              <a:buNone/>
            </a:pPr>
            <a:r>
              <a:t/>
            </a:r>
            <a:endParaRPr sz="1800"/>
          </a:p>
          <a:p>
            <a:pPr indent="-342900" lvl="0" marL="457200" rtl="0" algn="l">
              <a:lnSpc>
                <a:spcPct val="114000"/>
              </a:lnSpc>
              <a:spcBef>
                <a:spcPts val="0"/>
              </a:spcBef>
              <a:spcAft>
                <a:spcPts val="0"/>
              </a:spcAft>
              <a:buSzPts val="1800"/>
              <a:buChar char="●"/>
            </a:pPr>
            <a:r>
              <a:rPr b="1" lang="en" sz="1800"/>
              <a:t>Robotics &amp; Vision</a:t>
            </a:r>
            <a:endParaRPr b="1" sz="1800"/>
          </a:p>
          <a:p>
            <a:pPr indent="-342900" lvl="1" marL="914400" rtl="0" algn="l">
              <a:lnSpc>
                <a:spcPct val="114000"/>
              </a:lnSpc>
              <a:spcBef>
                <a:spcPts val="0"/>
              </a:spcBef>
              <a:spcAft>
                <a:spcPts val="0"/>
              </a:spcAft>
              <a:buSzPts val="1800"/>
              <a:buChar char="○"/>
            </a:pPr>
            <a:r>
              <a:rPr lang="en" sz="1800"/>
              <a:t>Visual and spatial understanding</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rPr lang="en" sz="1800"/>
              <a:t>This talk focuses on commonsense learning &amp; reasoning using NLP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729450" y="57890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Commonsense AI is hard </a:t>
            </a:r>
            <a:endParaRPr/>
          </a:p>
        </p:txBody>
      </p:sp>
      <p:sp>
        <p:nvSpPr>
          <p:cNvPr id="141" name="Google Shape;141;p21"/>
          <p:cNvSpPr txBox="1"/>
          <p:nvPr>
            <p:ph idx="1" type="body"/>
          </p:nvPr>
        </p:nvSpPr>
        <p:spPr>
          <a:xfrm>
            <a:off x="729450" y="1393075"/>
            <a:ext cx="8486700" cy="3184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800"/>
              <a:t>Commonsense is trivial for humans but remarkably hard for machines</a:t>
            </a:r>
            <a:endParaRPr sz="1800"/>
          </a:p>
          <a:p>
            <a:pPr indent="0" lvl="0" marL="0" rtl="0" algn="l">
              <a:lnSpc>
                <a:spcPct val="114000"/>
              </a:lnSpc>
              <a:spcBef>
                <a:spcPts val="0"/>
              </a:spcBef>
              <a:spcAft>
                <a:spcPts val="0"/>
              </a:spcAft>
              <a:buNone/>
            </a:pPr>
            <a:r>
              <a:t/>
            </a:r>
            <a:endParaRPr sz="1000"/>
          </a:p>
          <a:p>
            <a:pPr indent="0" lvl="0" marL="0" rtl="0" algn="l">
              <a:lnSpc>
                <a:spcPct val="114000"/>
              </a:lnSpc>
              <a:spcBef>
                <a:spcPts val="0"/>
              </a:spcBef>
              <a:spcAft>
                <a:spcPts val="0"/>
              </a:spcAft>
              <a:buNone/>
            </a:pPr>
            <a:r>
              <a:rPr b="1" lang="en" sz="1800" u="sng"/>
              <a:t>Challenges</a:t>
            </a:r>
            <a:r>
              <a:rPr lang="en" sz="1800"/>
              <a:t>:</a:t>
            </a:r>
            <a:endParaRPr sz="1800"/>
          </a:p>
          <a:p>
            <a:pPr indent="-342900" lvl="0" marL="457200" rtl="0" algn="l">
              <a:lnSpc>
                <a:spcPct val="114000"/>
              </a:lnSpc>
              <a:spcBef>
                <a:spcPts val="0"/>
              </a:spcBef>
              <a:spcAft>
                <a:spcPts val="0"/>
              </a:spcAft>
              <a:buSzPts val="1800"/>
              <a:buChar char="●"/>
            </a:pPr>
            <a:r>
              <a:rPr lang="en" sz="1800"/>
              <a:t>implicit and sparse, due to </a:t>
            </a:r>
            <a:r>
              <a:rPr lang="en" sz="1800"/>
              <a:t>reporting bias (</a:t>
            </a:r>
            <a:r>
              <a:rPr lang="en" sz="1800"/>
              <a:t>humans tend not to explicitly state the obvious)  ⇒ </a:t>
            </a:r>
            <a:r>
              <a:rPr lang="en" sz="1800" u="sng"/>
              <a:t>hard to learn automatically</a:t>
            </a:r>
            <a:endParaRPr sz="1800" u="sng"/>
          </a:p>
          <a:p>
            <a:pPr indent="-342900" lvl="0" marL="457200" rtl="0" algn="l">
              <a:lnSpc>
                <a:spcPct val="114000"/>
              </a:lnSpc>
              <a:spcBef>
                <a:spcPts val="0"/>
              </a:spcBef>
              <a:spcAft>
                <a:spcPts val="0"/>
              </a:spcAft>
              <a:buSzPts val="1800"/>
              <a:buChar char="●"/>
            </a:pPr>
            <a:r>
              <a:rPr lang="en" sz="1800"/>
              <a:t>multimodal, as it is spread across textual and visual sources, </a:t>
            </a:r>
            <a:endParaRPr sz="1800"/>
          </a:p>
          <a:p>
            <a:pPr indent="-342900" lvl="0" marL="457200" rtl="0" algn="l">
              <a:lnSpc>
                <a:spcPct val="114000"/>
              </a:lnSpc>
              <a:spcBef>
                <a:spcPts val="0"/>
              </a:spcBef>
              <a:spcAft>
                <a:spcPts val="0"/>
              </a:spcAft>
              <a:buSzPts val="1800"/>
              <a:buChar char="●"/>
            </a:pPr>
            <a:r>
              <a:rPr lang="en" sz="1800"/>
              <a:t>context dependent (often in narrative settings)</a:t>
            </a:r>
            <a:endParaRPr sz="1800"/>
          </a:p>
          <a:p>
            <a:pPr indent="0" lvl="0" marL="0" rtl="0" algn="l">
              <a:lnSpc>
                <a:spcPct val="114000"/>
              </a:lnSpc>
              <a:spcBef>
                <a:spcPts val="0"/>
              </a:spcBef>
              <a:spcAft>
                <a:spcPts val="0"/>
              </a:spcAft>
              <a:buNone/>
            </a:pPr>
            <a:r>
              <a:t/>
            </a:r>
            <a:endParaRPr sz="1800"/>
          </a:p>
          <a:p>
            <a:pPr indent="0" lvl="0" marL="0" rtl="0" algn="l">
              <a:lnSpc>
                <a:spcPct val="114000"/>
              </a:lnSpc>
              <a:spcBef>
                <a:spcPts val="0"/>
              </a:spcBef>
              <a:spcAft>
                <a:spcPts val="0"/>
              </a:spcAft>
              <a:buNone/>
            </a:pPr>
            <a:r>
              <a:rPr lang="en" sz="1800"/>
              <a:t>Commonsense AI was studied a lot in 80-90’s</a:t>
            </a:r>
            <a:endParaRPr sz="1800"/>
          </a:p>
          <a:p>
            <a:pPr indent="0" lvl="0" marL="0" rtl="0" algn="l">
              <a:lnSpc>
                <a:spcPct val="114000"/>
              </a:lnSpc>
              <a:spcBef>
                <a:spcPts val="0"/>
              </a:spcBef>
              <a:spcAft>
                <a:spcPts val="0"/>
              </a:spcAft>
              <a:buNone/>
            </a:pPr>
            <a:r>
              <a:rPr lang="en" sz="1800"/>
              <a:t>But then not explored for a while until the last few years</a:t>
            </a:r>
            <a:endParaRPr sz="1800"/>
          </a:p>
          <a:p>
            <a:pPr indent="0" lvl="0" marL="0" rtl="0" algn="l">
              <a:lnSpc>
                <a:spcPct val="114000"/>
              </a:lnSpc>
              <a:spcBef>
                <a:spcPts val="0"/>
              </a:spcBef>
              <a:spcAft>
                <a:spcPts val="0"/>
              </a:spcAft>
              <a:buNone/>
            </a:pPr>
            <a:r>
              <a:rPr lang="en" sz="1800"/>
              <a:t>(almost no papers about commonsense during 2000-2010 in ACL Anthology)</a:t>
            </a:r>
            <a:endParaRPr sz="1800"/>
          </a:p>
          <a:p>
            <a:pPr indent="0" lvl="0" marL="0" rtl="0" algn="l">
              <a:lnSpc>
                <a:spcPct val="114000"/>
              </a:lnSpc>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